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679" r:id="rId3"/>
    <p:sldId id="648" r:id="rId5"/>
    <p:sldId id="404" r:id="rId6"/>
    <p:sldId id="405" r:id="rId7"/>
    <p:sldId id="649" r:id="rId8"/>
    <p:sldId id="680" r:id="rId9"/>
    <p:sldId id="650" r:id="rId10"/>
    <p:sldId id="651" r:id="rId11"/>
    <p:sldId id="652" r:id="rId12"/>
    <p:sldId id="653" r:id="rId13"/>
    <p:sldId id="70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>
        <p:scale>
          <a:sx n="65" d="100"/>
          <a:sy n="65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0A3EF-0BF4-4035-B9D6-A046B5969F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DB84B-6A9B-465B-9E4D-3C9D3D3FE7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tiff"/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tiff"/><Relationship Id="rId5" Type="http://schemas.openxmlformats.org/officeDocument/2006/relationships/image" Target="../media/image6.png"/><Relationship Id="rId4" Type="http://schemas.openxmlformats.org/officeDocument/2006/relationships/slide" Target="../slides/slide1.xml"/><Relationship Id="rId3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tiff"/><Relationship Id="rId5" Type="http://schemas.openxmlformats.org/officeDocument/2006/relationships/slide" Target="../slides/slide1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tiff"/><Relationship Id="rId5" Type="http://schemas.openxmlformats.org/officeDocument/2006/relationships/slide" Target="../slides/slide1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封面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封底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15"/>
          <p:cNvGrpSpPr/>
          <p:nvPr userDrawn="1"/>
        </p:nvGrpSpPr>
        <p:grpSpPr>
          <a:xfrm>
            <a:off x="1148064" y="5108575"/>
            <a:ext cx="9532244" cy="1511300"/>
            <a:chOff x="1391" y="8045"/>
            <a:chExt cx="15007" cy="2380"/>
          </a:xfrm>
        </p:grpSpPr>
        <p:pic>
          <p:nvPicPr>
            <p:cNvPr id="11268" name="图片 2" descr="二维码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90" y="8045"/>
              <a:ext cx="2107" cy="23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9" name="图片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391" y="8045"/>
              <a:ext cx="10020" cy="220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图片 1" descr="试题研究课件封底宣传底图（通版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00" y="5715"/>
            <a:ext cx="12186000" cy="487274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梳理版式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86" y="337186"/>
            <a:ext cx="1561668" cy="143319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318" y="254635"/>
            <a:ext cx="1745207" cy="159893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试题研究通关文碟板式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lum bright="66000" contrast="-72000"/>
          </a:blip>
          <a:stretch>
            <a:fillRect/>
          </a:stretch>
        </p:blipFill>
        <p:spPr>
          <a:xfrm>
            <a:off x="2495347" y="476673"/>
            <a:ext cx="6801053" cy="586168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071" y="204789"/>
            <a:ext cx="1451315" cy="126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向侧栏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 cstate="print"/>
          <a:srcRect t="30017" b="37379"/>
          <a:stretch>
            <a:fillRect/>
          </a:stretch>
        </p:blipFill>
        <p:spPr>
          <a:xfrm>
            <a:off x="3555" y="6741368"/>
            <a:ext cx="12192000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2000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矩形 15">
            <a:hlinkClick r:id="rId4" action="ppaction://hlinksldjump"/>
          </p:cNvPr>
          <p:cNvSpPr/>
          <p:nvPr userDrawn="1"/>
        </p:nvSpPr>
        <p:spPr>
          <a:xfrm>
            <a:off x="687101" y="-26670"/>
            <a:ext cx="545992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/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讲  长度和时间 机械运动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438" y="10160"/>
            <a:ext cx="504256" cy="448310"/>
          </a:xfrm>
          <a:prstGeom prst="rect">
            <a:avLst/>
          </a:prstGeom>
        </p:spPr>
      </p:pic>
      <p:sp>
        <p:nvSpPr>
          <p:cNvPr id="20" name="文本框 19">
            <a:hlinkClick r:id="rId4" action="ppaction://hlinksldjump"/>
          </p:cNvPr>
          <p:cNvSpPr txBox="1">
            <a:spLocks noChangeAspect="1"/>
          </p:cNvSpPr>
          <p:nvPr userDrawn="1"/>
        </p:nvSpPr>
        <p:spPr>
          <a:xfrm>
            <a:off x="10328984" y="59690"/>
            <a:ext cx="1863333" cy="398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2000" b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返回栏目导航</a:t>
            </a:r>
            <a:endParaRPr lang="zh-CN" altLang="en-US" sz="2000" b="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 userDrawn="1"/>
        </p:nvSpPr>
        <p:spPr>
          <a:xfrm>
            <a:off x="352471" y="661035"/>
            <a:ext cx="11479119" cy="5922010"/>
          </a:xfrm>
          <a:prstGeom prst="roundRect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256" y="6741368"/>
            <a:ext cx="12192000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宣传底图版式"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44" y="6245225"/>
            <a:ext cx="284387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4989" y="6245225"/>
            <a:ext cx="386170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061" y="6245225"/>
            <a:ext cx="284387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试题研究通关文碟板式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lum bright="66000" contrast="-72000"/>
          </a:blip>
          <a:stretch>
            <a:fillRect/>
          </a:stretch>
        </p:blipFill>
        <p:spPr>
          <a:xfrm>
            <a:off x="2495131" y="476673"/>
            <a:ext cx="6800465" cy="586168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向侧栏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 cstate="print"/>
          <a:srcRect t="30017" b="37379"/>
          <a:stretch>
            <a:fillRect/>
          </a:stretch>
        </p:blipFill>
        <p:spPr>
          <a:xfrm>
            <a:off x="3555" y="6741368"/>
            <a:ext cx="12192000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2000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38" y="10160"/>
            <a:ext cx="504256" cy="448310"/>
          </a:xfrm>
          <a:prstGeom prst="rect">
            <a:avLst/>
          </a:prstGeom>
        </p:spPr>
      </p:pic>
      <p:sp>
        <p:nvSpPr>
          <p:cNvPr id="20" name="文本框 19">
            <a:hlinkClick r:id="rId5" action="ppaction://hlinksldjump"/>
          </p:cNvPr>
          <p:cNvSpPr txBox="1">
            <a:spLocks noChangeAspect="1"/>
          </p:cNvSpPr>
          <p:nvPr userDrawn="1"/>
        </p:nvSpPr>
        <p:spPr>
          <a:xfrm>
            <a:off x="10276908" y="59690"/>
            <a:ext cx="1915409" cy="398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2000" b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</a:t>
            </a:r>
            <a:r>
              <a:rPr lang="zh-CN" altLang="en-US" sz="2000" b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栏目导航</a:t>
            </a:r>
            <a:endParaRPr lang="zh-CN" altLang="en-US" sz="2000" b="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256" y="6741368"/>
            <a:ext cx="12192000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矩形 3">
            <a:hlinkClick r:id="rId5" action="ppaction://hlinksldjump"/>
          </p:cNvPr>
          <p:cNvSpPr/>
          <p:nvPr userDrawn="1"/>
        </p:nvSpPr>
        <p:spPr>
          <a:xfrm>
            <a:off x="687101" y="11430"/>
            <a:ext cx="5459929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l"/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讲  长度和时间 机械运动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竖向侧栏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 cstate="print"/>
          <a:srcRect t="30017" b="37379"/>
          <a:stretch>
            <a:fillRect/>
          </a:stretch>
        </p:blipFill>
        <p:spPr>
          <a:xfrm>
            <a:off x="3555" y="6741368"/>
            <a:ext cx="12192000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2000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38" y="10160"/>
            <a:ext cx="504256" cy="448310"/>
          </a:xfrm>
          <a:prstGeom prst="rect">
            <a:avLst/>
          </a:prstGeom>
        </p:spPr>
      </p:pic>
      <p:sp>
        <p:nvSpPr>
          <p:cNvPr id="20" name="文本框 19">
            <a:hlinkClick r:id="rId5" action="ppaction://hlinksldjump"/>
          </p:cNvPr>
          <p:cNvSpPr txBox="1">
            <a:spLocks noChangeAspect="1"/>
          </p:cNvSpPr>
          <p:nvPr userDrawn="1"/>
        </p:nvSpPr>
        <p:spPr>
          <a:xfrm>
            <a:off x="10276908" y="59690"/>
            <a:ext cx="1915409" cy="398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2000" b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</a:t>
            </a:r>
            <a:r>
              <a:rPr lang="zh-CN" altLang="en-US" sz="2000" b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栏目导航</a:t>
            </a:r>
            <a:endParaRPr lang="zh-CN" altLang="en-US" sz="2000" b="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256" y="6741368"/>
            <a:ext cx="12192000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矩形 3">
            <a:hlinkClick r:id="" action="ppaction://noaction"/>
          </p:cNvPr>
          <p:cNvSpPr/>
          <p:nvPr userDrawn="1"/>
        </p:nvSpPr>
        <p:spPr>
          <a:xfrm>
            <a:off x="687101" y="11430"/>
            <a:ext cx="5459929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l"/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思维导图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9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tiff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slide" Target="slide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slide" Target="slide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slide" Target="slide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389890" y="1306195"/>
          <a:ext cx="11499215" cy="3429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040"/>
                <a:gridCol w="6962775"/>
                <a:gridCol w="1286510"/>
                <a:gridCol w="1278890"/>
              </a:tblGrid>
              <a:tr h="343535">
                <a:tc rowSpan="2"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知识点</a:t>
                      </a:r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</a:t>
                      </a:r>
                      <a:endParaRPr 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分项细目</a:t>
                      </a:r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</a:t>
                      </a:r>
                      <a:endParaRPr 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考试目标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2265"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了解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理解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 rowSpan="2"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长度和时间</a:t>
                      </a:r>
                      <a:endParaRPr 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长度的单位及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换算、时间的单位及换算，根据生活经验估测长度和时间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en-US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35"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测量有误差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en-US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 rowSpan="4"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endParaRPr 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机械运动</a:t>
                      </a:r>
                      <a:endParaRPr 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</a:t>
                      </a:r>
                      <a:endParaRPr 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运动和静止的相对性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en-US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265"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速度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en-US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35"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匀速直线运动、变速直线运动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en-US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265"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运用速度公式进行简单计算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en-US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35">
                <a:tc gridSpan="4">
                  <a:txBody>
                    <a:bodyPr/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基本技能细目：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会用刻度尺测量长度</a:t>
                      </a:r>
                      <a:endParaRPr 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会用钟表测量时间</a:t>
                      </a:r>
                      <a:endParaRPr lang="en-US" alt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4942840" y="715645"/>
            <a:ext cx="2713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ea typeface="黑体" panose="02010609060101010101" pitchFamily="49" charset="-122"/>
              </a:rPr>
              <a:t>考试内容和要求</a:t>
            </a:r>
            <a:endParaRPr lang="zh-CN" altLang="en-US" sz="2800" b="1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3515" y="1487899"/>
            <a:ext cx="10821048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匀速直线运动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物体运动速度不变的直线运动。匀速直线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运动的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图像和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图像，如右图所示。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变速直线运动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速度变化的直线运动。也可以用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来描述运动的快慢，这样算出来的速度叫做平均速度。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ele attr="{1C877F06-5FBC-4738-8B63-135AB8955E73}"/>
                  </a:ext>
                </a:extLst>
              </p:cNvPr>
              <p:cNvSpPr txBox="1"/>
              <p:nvPr/>
            </p:nvSpPr>
            <p:spPr>
              <a:xfrm>
                <a:off x="5421797" y="1920435"/>
                <a:ext cx="418563" cy="632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792" y="3760665"/>
                <a:ext cx="418563" cy="632481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00" y="1214120"/>
            <a:ext cx="3851275" cy="2309495"/>
          </a:xfrm>
          <a:prstGeom prst="rect">
            <a:avLst/>
          </a:prstGeom>
        </p:spPr>
      </p:pic>
      <p:sp>
        <p:nvSpPr>
          <p:cNvPr id="6" name="流程图: 终止 5">
            <a:hlinkClick r:id="rId3" action="ppaction://hlinksldjump"/>
          </p:cNvPr>
          <p:cNvSpPr/>
          <p:nvPr/>
        </p:nvSpPr>
        <p:spPr>
          <a:xfrm>
            <a:off x="9199115" y="5261609"/>
            <a:ext cx="2034540" cy="6115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815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返回思维导图</a:t>
            </a:r>
            <a:endParaRPr lang="zh-CN" altLang="en-US" sz="1815" b="1" noProof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2580640" y="5760720"/>
            <a:ext cx="3957955" cy="38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6560" y="273050"/>
            <a:ext cx="11453495" cy="2261870"/>
          </a:xfrm>
        </p:spPr>
        <p:txBody>
          <a:bodyPr/>
          <a:p>
            <a:pPr>
              <a:lnSpc>
                <a:spcPct val="15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例：甲、乙两人进行100m赛跑，结果甲比乙超前10m到达终点．</a:t>
            </a:r>
            <a:b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如果让甲从原起跑线往后退10m起跑，乙仍从原起跑线起跑，</a:t>
            </a:r>
            <a:b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两人都保持原来的速度重新比赛，则比赛结果是（　　）</a:t>
            </a:r>
            <a:b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A．同时到     B．甲先到     C．乙先到     D．不能确定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5995" y="3785235"/>
            <a:ext cx="640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甲</a:t>
            </a:r>
            <a:endParaRPr lang="zh-CN" altLang="en-US" sz="3600" b="1"/>
          </a:p>
        </p:txBody>
      </p:sp>
      <p:sp>
        <p:nvSpPr>
          <p:cNvPr id="6" name="矩形 5"/>
          <p:cNvSpPr/>
          <p:nvPr/>
        </p:nvSpPr>
        <p:spPr>
          <a:xfrm>
            <a:off x="2580640" y="3917315"/>
            <a:ext cx="3957955" cy="38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36955" y="5628640"/>
            <a:ext cx="640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乙</a:t>
            </a:r>
            <a:endParaRPr lang="zh-CN" altLang="en-US" sz="3600" b="1"/>
          </a:p>
        </p:txBody>
      </p:sp>
      <p:sp>
        <p:nvSpPr>
          <p:cNvPr id="9" name="文本框 8"/>
          <p:cNvSpPr txBox="1"/>
          <p:nvPr/>
        </p:nvSpPr>
        <p:spPr>
          <a:xfrm>
            <a:off x="3859530" y="3304540"/>
            <a:ext cx="1351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/>
              <a:t>100m</a:t>
            </a:r>
            <a:endParaRPr lang="en-US" altLang="zh-CN" sz="3600" b="1"/>
          </a:p>
        </p:txBody>
      </p:sp>
      <p:sp>
        <p:nvSpPr>
          <p:cNvPr id="10" name="文本框 9"/>
          <p:cNvSpPr txBox="1"/>
          <p:nvPr/>
        </p:nvSpPr>
        <p:spPr>
          <a:xfrm>
            <a:off x="3609975" y="516636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/>
              <a:t>90m</a:t>
            </a:r>
            <a:endParaRPr lang="en-US" altLang="zh-CN" sz="3600" b="1"/>
          </a:p>
        </p:txBody>
      </p:sp>
      <p:sp>
        <p:nvSpPr>
          <p:cNvPr id="13" name="矩形 12"/>
          <p:cNvSpPr/>
          <p:nvPr/>
        </p:nvSpPr>
        <p:spPr>
          <a:xfrm>
            <a:off x="5775960" y="5765165"/>
            <a:ext cx="762000" cy="3803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818640" y="3917950"/>
            <a:ext cx="762000" cy="3803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683250" y="515112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/>
              <a:t>10m</a:t>
            </a:r>
            <a:endParaRPr lang="en-US" altLang="zh-CN" sz="3600" b="1"/>
          </a:p>
        </p:txBody>
      </p:sp>
      <p:sp>
        <p:nvSpPr>
          <p:cNvPr id="18" name="文本框 17"/>
          <p:cNvSpPr txBox="1"/>
          <p:nvPr/>
        </p:nvSpPr>
        <p:spPr>
          <a:xfrm>
            <a:off x="1583055" y="330454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/>
              <a:t>10m</a:t>
            </a:r>
            <a:endParaRPr lang="en-US" altLang="zh-CN" sz="3600" b="1"/>
          </a:p>
        </p:txBody>
      </p:sp>
      <p:cxnSp>
        <p:nvCxnSpPr>
          <p:cNvPr id="3" name="直接连接符 2"/>
          <p:cNvCxnSpPr/>
          <p:nvPr/>
        </p:nvCxnSpPr>
        <p:spPr>
          <a:xfrm>
            <a:off x="6523990" y="3585845"/>
            <a:ext cx="0" cy="109220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775960" y="5474335"/>
            <a:ext cx="0" cy="109220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486140" y="3665855"/>
            <a:ext cx="19888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 b="1">
                <a:solidFill>
                  <a:srgbClr val="C00000"/>
                </a:solidFill>
              </a:rPr>
              <a:t>v</a:t>
            </a:r>
            <a:r>
              <a:rPr lang="zh-CN" altLang="en-US" sz="3200" b="1" baseline="-25000">
                <a:solidFill>
                  <a:srgbClr val="C00000"/>
                </a:solidFill>
              </a:rPr>
              <a:t>甲 </a:t>
            </a:r>
            <a:r>
              <a:rPr lang="en-US" altLang="zh-CN" sz="4800" b="1">
                <a:solidFill>
                  <a:srgbClr val="C00000"/>
                </a:solidFill>
              </a:rPr>
              <a:t>&gt; v</a:t>
            </a:r>
            <a:r>
              <a:rPr lang="zh-CN" altLang="en-US" sz="3200" b="1" baseline="-25000">
                <a:solidFill>
                  <a:srgbClr val="C00000"/>
                </a:solidFill>
              </a:rPr>
              <a:t>乙</a:t>
            </a:r>
            <a:endParaRPr lang="zh-CN" altLang="en-US" sz="3200" b="1" baseline="-2500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31705" y="1452245"/>
            <a:ext cx="1205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C00000"/>
                </a:solidFill>
              </a:rPr>
              <a:t>B</a:t>
            </a:r>
            <a:endParaRPr lang="en-US" altLang="zh-CN" sz="40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94583 0.000000 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54 0.000648 L 0.386250 0.000648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bldLvl="0" animBg="1"/>
      <p:bldP spid="16" grpId="0" bldLvl="0" animBg="1"/>
      <p:bldP spid="17" grpId="0"/>
      <p:bldP spid="18" grpId="0"/>
      <p:bldP spid="18" grpId="1"/>
      <p:bldP spid="16" grpId="2" bldLvl="0" animBg="1"/>
      <p:bldP spid="8" grpId="0"/>
      <p:bldP spid="11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MainIdea"/>
          <p:cNvSpPr/>
          <p:nvPr/>
        </p:nvSpPr>
        <p:spPr>
          <a:xfrm>
            <a:off x="5363210" y="3501390"/>
            <a:ext cx="2106930" cy="1043940"/>
          </a:xfrm>
          <a:custGeom>
            <a:avLst/>
            <a:gdLst>
              <a:gd name="rtl" fmla="*/ 224960 w 1456160"/>
              <a:gd name="rtt" fmla="*/ 132240 h 547200"/>
              <a:gd name="rtr" fmla="*/ 1228160 w 1456160"/>
              <a:gd name="rtb" fmla="*/ 428640 h 547200"/>
            </a:gdLst>
            <a:ahLst/>
            <a:cxnLst/>
            <a:rect l="rtl" t="rtt" r="rtr" b="rtb"/>
            <a:pathLst>
              <a:path w="1456160" h="547200">
                <a:moveTo>
                  <a:pt x="273600" y="0"/>
                </a:moveTo>
                <a:lnTo>
                  <a:pt x="1182560" y="0"/>
                </a:lnTo>
                <a:cubicBezTo>
                  <a:pt x="1333671" y="0"/>
                  <a:pt x="1456160" y="122491"/>
                  <a:pt x="1456160" y="273600"/>
                </a:cubicBezTo>
                <a:cubicBezTo>
                  <a:pt x="1456160" y="424709"/>
                  <a:pt x="1333671" y="547200"/>
                  <a:pt x="1182560" y="547200"/>
                </a:cubicBezTo>
                <a:lnTo>
                  <a:pt x="273600" y="547200"/>
                </a:lnTo>
                <a:cubicBezTo>
                  <a:pt x="122491" y="547200"/>
                  <a:pt x="0" y="424709"/>
                  <a:pt x="0" y="273600"/>
                </a:cubicBezTo>
                <a:cubicBezTo>
                  <a:pt x="0" y="122491"/>
                  <a:pt x="122491" y="0"/>
                  <a:pt x="273600" y="0"/>
                </a:cubicBezTo>
                <a:close/>
              </a:path>
            </a:pathLst>
          </a:custGeom>
          <a:solidFill>
            <a:srgbClr val="FFFFFF"/>
          </a:solidFill>
          <a:ln w="30400" cap="flat">
            <a:solidFill>
              <a:srgbClr val="96E54E"/>
            </a:solidFill>
            <a:round/>
          </a:ln>
        </p:spPr>
        <p:txBody>
          <a:bodyPr wrap="none" lIns="0" tIns="0" rIns="0" bIns="22500" rtlCol="0" anchor="ctr"/>
          <a:p>
            <a:pPr algn="ctr">
              <a:lnSpc>
                <a:spcPct val="100000"/>
              </a:lnSpc>
            </a:pPr>
            <a:r>
              <a:rPr lang="zh-CN" sz="2400" b="1">
                <a:solidFill>
                  <a:srgbClr val="45454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长度和时间</a:t>
            </a:r>
            <a:endParaRPr lang="zh-CN" sz="2400" b="1">
              <a:solidFill>
                <a:srgbClr val="45454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45454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机械运动</a:t>
            </a:r>
            <a:endParaRPr sz="2400" b="1">
              <a:solidFill>
                <a:srgbClr val="45454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86015" y="1971675"/>
            <a:ext cx="2231390" cy="2395855"/>
            <a:chOff x="11849" y="2943"/>
            <a:chExt cx="3514" cy="3773"/>
          </a:xfrm>
        </p:grpSpPr>
        <p:sp>
          <p:nvSpPr>
            <p:cNvPr id="103" name="MMConnector"/>
            <p:cNvSpPr/>
            <p:nvPr/>
          </p:nvSpPr>
          <p:spPr>
            <a:xfrm>
              <a:off x="11849" y="4908"/>
              <a:ext cx="1247" cy="1808"/>
            </a:xfrm>
            <a:custGeom>
              <a:avLst/>
              <a:gdLst/>
              <a:ahLst/>
              <a:cxnLst/>
              <a:pathLst>
                <a:path w="941829" h="601722">
                  <a:moveTo>
                    <a:pt x="-196268" y="160345"/>
                  </a:moveTo>
                  <a:cubicBezTo>
                    <a:pt x="-210843" y="172770"/>
                    <a:pt x="-212464" y="190343"/>
                    <a:pt x="-202851" y="201371"/>
                  </a:cubicBezTo>
                  <a:cubicBezTo>
                    <a:pt x="-193237" y="212399"/>
                    <a:pt x="-175382" y="213440"/>
                    <a:pt x="-161310" y="200448"/>
                  </a:cubicBezTo>
                  <a:cubicBezTo>
                    <a:pt x="-148089" y="188241"/>
                    <a:pt x="-134867" y="176034"/>
                    <a:pt x="-121881" y="163638"/>
                  </a:cubicBezTo>
                  <a:cubicBezTo>
                    <a:pt x="-108895" y="151242"/>
                    <a:pt x="-96144" y="138657"/>
                    <a:pt x="-83517" y="125989"/>
                  </a:cubicBezTo>
                  <a:cubicBezTo>
                    <a:pt x="-70889" y="113321"/>
                    <a:pt x="-58383" y="100570"/>
                    <a:pt x="-45979" y="87759"/>
                  </a:cubicBezTo>
                  <a:cubicBezTo>
                    <a:pt x="-33575" y="74947"/>
                    <a:pt x="-21272" y="62074"/>
                    <a:pt x="-9024" y="49182"/>
                  </a:cubicBezTo>
                  <a:cubicBezTo>
                    <a:pt x="3224" y="36290"/>
                    <a:pt x="15417" y="23378"/>
                    <a:pt x="27593" y="10481"/>
                  </a:cubicBezTo>
                  <a:cubicBezTo>
                    <a:pt x="39770" y="-2416"/>
                    <a:pt x="51931" y="-15299"/>
                    <a:pt x="64117" y="-28130"/>
                  </a:cubicBezTo>
                  <a:cubicBezTo>
                    <a:pt x="76304" y="-40961"/>
                    <a:pt x="88515" y="-53741"/>
                    <a:pt x="100791" y="-66434"/>
                  </a:cubicBezTo>
                  <a:cubicBezTo>
                    <a:pt x="113068" y="-79126"/>
                    <a:pt x="125409" y="-91731"/>
                    <a:pt x="137855" y="-104208"/>
                  </a:cubicBezTo>
                  <a:cubicBezTo>
                    <a:pt x="150302" y="-116686"/>
                    <a:pt x="162853" y="-129036"/>
                    <a:pt x="175547" y="-141216"/>
                  </a:cubicBezTo>
                  <a:cubicBezTo>
                    <a:pt x="188242" y="-153395"/>
                    <a:pt x="201079" y="-165405"/>
                    <a:pt x="214097" y="-177197"/>
                  </a:cubicBezTo>
                  <a:cubicBezTo>
                    <a:pt x="227114" y="-188990"/>
                    <a:pt x="240312" y="-200565"/>
                    <a:pt x="253723" y="-211870"/>
                  </a:cubicBezTo>
                  <a:cubicBezTo>
                    <a:pt x="267134" y="-223176"/>
                    <a:pt x="280758" y="-234212"/>
                    <a:pt x="294625" y="-244923"/>
                  </a:cubicBezTo>
                  <a:cubicBezTo>
                    <a:pt x="308491" y="-255633"/>
                    <a:pt x="322600" y="-266018"/>
                    <a:pt x="336971" y="-276016"/>
                  </a:cubicBezTo>
                  <a:cubicBezTo>
                    <a:pt x="351342" y="-286015"/>
                    <a:pt x="365976" y="-295627"/>
                    <a:pt x="380885" y="-304792"/>
                  </a:cubicBezTo>
                  <a:cubicBezTo>
                    <a:pt x="395793" y="-313956"/>
                    <a:pt x="410977" y="-322674"/>
                    <a:pt x="426430" y="-330884"/>
                  </a:cubicBezTo>
                  <a:cubicBezTo>
                    <a:pt x="441884" y="-339095"/>
                    <a:pt x="457609" y="-346798"/>
                    <a:pt x="473597" y="-353944"/>
                  </a:cubicBezTo>
                  <a:cubicBezTo>
                    <a:pt x="489586" y="-361090"/>
                    <a:pt x="505838" y="-367678"/>
                    <a:pt x="522294" y="-373668"/>
                  </a:cubicBezTo>
                  <a:cubicBezTo>
                    <a:pt x="538749" y="-379658"/>
                    <a:pt x="555409" y="-385049"/>
                    <a:pt x="572350" y="-389825"/>
                  </a:cubicBezTo>
                  <a:cubicBezTo>
                    <a:pt x="589291" y="-394600"/>
                    <a:pt x="606514" y="-398759"/>
                    <a:pt x="623532" y="-402281"/>
                  </a:cubicBezTo>
                  <a:cubicBezTo>
                    <a:pt x="640551" y="-405802"/>
                    <a:pt x="657365" y="-408687"/>
                    <a:pt x="675571" y="-411011"/>
                  </a:cubicBezTo>
                  <a:cubicBezTo>
                    <a:pt x="693776" y="-413336"/>
                    <a:pt x="713373" y="-415101"/>
                    <a:pt x="728183" y="-416094"/>
                  </a:cubicBezTo>
                  <a:cubicBezTo>
                    <a:pt x="742994" y="-417086"/>
                    <a:pt x="753017" y="-417306"/>
                    <a:pt x="763040" y="-417525"/>
                  </a:cubicBezTo>
                  <a:cubicBezTo>
                    <a:pt x="765775" y="-417585"/>
                    <a:pt x="767600" y="-419235"/>
                    <a:pt x="767600" y="-421325"/>
                  </a:cubicBezTo>
                  <a:cubicBezTo>
                    <a:pt x="767600" y="-423415"/>
                    <a:pt x="765776" y="-425077"/>
                    <a:pt x="763040" y="-425125"/>
                  </a:cubicBezTo>
                  <a:cubicBezTo>
                    <a:pt x="752924" y="-425304"/>
                    <a:pt x="742808" y="-425483"/>
                    <a:pt x="727800" y="-425073"/>
                  </a:cubicBezTo>
                  <a:cubicBezTo>
                    <a:pt x="712792" y="-424662"/>
                    <a:pt x="692892" y="-423662"/>
                    <a:pt x="674344" y="-422036"/>
                  </a:cubicBezTo>
                  <a:cubicBezTo>
                    <a:pt x="655796" y="-420410"/>
                    <a:pt x="638599" y="-418158"/>
                    <a:pt x="621141" y="-415260"/>
                  </a:cubicBezTo>
                  <a:cubicBezTo>
                    <a:pt x="603683" y="-412363"/>
                    <a:pt x="585965" y="-408821"/>
                    <a:pt x="568483" y="-404631"/>
                  </a:cubicBezTo>
                  <a:cubicBezTo>
                    <a:pt x="551000" y="-400442"/>
                    <a:pt x="533754" y="-395607"/>
                    <a:pt x="516672" y="-390144"/>
                  </a:cubicBezTo>
                  <a:cubicBezTo>
                    <a:pt x="499590" y="-384682"/>
                    <a:pt x="482673" y="-378592"/>
                    <a:pt x="465992" y="-371915"/>
                  </a:cubicBezTo>
                  <a:cubicBezTo>
                    <a:pt x="449310" y="-365238"/>
                    <a:pt x="432865" y="-357974"/>
                    <a:pt x="416672" y="-350176"/>
                  </a:cubicBezTo>
                  <a:cubicBezTo>
                    <a:pt x="400480" y="-342378"/>
                    <a:pt x="384540" y="-334048"/>
                    <a:pt x="368868" y="-325248"/>
                  </a:cubicBezTo>
                  <a:cubicBezTo>
                    <a:pt x="353195" y="-316449"/>
                    <a:pt x="337790" y="-307180"/>
                    <a:pt x="322647" y="-297511"/>
                  </a:cubicBezTo>
                  <a:cubicBezTo>
                    <a:pt x="307504" y="-287842"/>
                    <a:pt x="292625" y="-277772"/>
                    <a:pt x="277994" y="-267369"/>
                  </a:cubicBezTo>
                  <a:cubicBezTo>
                    <a:pt x="263363" y="-256966"/>
                    <a:pt x="248981" y="-246229"/>
                    <a:pt x="234824" y="-235222"/>
                  </a:cubicBezTo>
                  <a:cubicBezTo>
                    <a:pt x="220666" y="-224214"/>
                    <a:pt x="206733" y="-212937"/>
                    <a:pt x="192995" y="-201448"/>
                  </a:cubicBezTo>
                  <a:cubicBezTo>
                    <a:pt x="179257" y="-189959"/>
                    <a:pt x="165714" y="-178259"/>
                    <a:pt x="152331" y="-166399"/>
                  </a:cubicBezTo>
                  <a:cubicBezTo>
                    <a:pt x="138949" y="-154539"/>
                    <a:pt x="125728" y="-142521"/>
                    <a:pt x="112631" y="-130392"/>
                  </a:cubicBezTo>
                  <a:cubicBezTo>
                    <a:pt x="99535" y="-118263"/>
                    <a:pt x="86564" y="-106024"/>
                    <a:pt x="73681" y="-93718"/>
                  </a:cubicBezTo>
                  <a:cubicBezTo>
                    <a:pt x="60799" y="-81413"/>
                    <a:pt x="48004" y="-69041"/>
                    <a:pt x="35261" y="-56644"/>
                  </a:cubicBezTo>
                  <a:cubicBezTo>
                    <a:pt x="22519" y="-44248"/>
                    <a:pt x="9827" y="-31827"/>
                    <a:pt x="-2850" y="-19423"/>
                  </a:cubicBezTo>
                  <a:cubicBezTo>
                    <a:pt x="-15527" y="-7018"/>
                    <a:pt x="-28189" y="5370"/>
                    <a:pt x="-40872" y="17704"/>
                  </a:cubicBezTo>
                  <a:cubicBezTo>
                    <a:pt x="-53554" y="30038"/>
                    <a:pt x="-66258" y="42318"/>
                    <a:pt x="-79020" y="54496"/>
                  </a:cubicBezTo>
                  <a:cubicBezTo>
                    <a:pt x="-91782" y="66674"/>
                    <a:pt x="-104603" y="78752"/>
                    <a:pt x="-117503" y="90707"/>
                  </a:cubicBezTo>
                  <a:cubicBezTo>
                    <a:pt x="-130404" y="102662"/>
                    <a:pt x="-143383" y="114494"/>
                    <a:pt x="-156523" y="126080"/>
                  </a:cubicBezTo>
                  <a:cubicBezTo>
                    <a:pt x="-169664" y="137666"/>
                    <a:pt x="-182966" y="149006"/>
                    <a:pt x="-196268" y="160345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02" name="MainTopic"/>
            <p:cNvSpPr/>
            <p:nvPr/>
          </p:nvSpPr>
          <p:spPr>
            <a:xfrm>
              <a:off x="12869" y="2943"/>
              <a:ext cx="2494" cy="1417"/>
            </a:xfrm>
            <a:custGeom>
              <a:avLst/>
              <a:gdLst>
                <a:gd name="rtl" fmla="*/ 135280 w 1026000"/>
                <a:gd name="rtt" fmla="*/ 71440 h 296400"/>
                <a:gd name="rtr" fmla="*/ 887680 w 1026000"/>
                <a:gd name="rtb" fmla="*/ 238640 h 296400"/>
              </a:gdLst>
              <a:ahLst/>
              <a:cxnLst/>
              <a:rect l="rtl" t="rtt" r="rtr" b="rtb"/>
              <a:pathLst>
                <a:path w="1026000" h="296400">
                  <a:moveTo>
                    <a:pt x="30400" y="0"/>
                  </a:moveTo>
                  <a:lnTo>
                    <a:pt x="995600" y="0"/>
                  </a:lnTo>
                  <a:cubicBezTo>
                    <a:pt x="1012381" y="0"/>
                    <a:pt x="1026000" y="13619"/>
                    <a:pt x="1026000" y="30400"/>
                  </a:cubicBezTo>
                  <a:lnTo>
                    <a:pt x="1026000" y="266000"/>
                  </a:lnTo>
                  <a:cubicBezTo>
                    <a:pt x="1026000" y="282781"/>
                    <a:pt x="1012381" y="296400"/>
                    <a:pt x="9956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  <a:hlinkClick r:id="rId1" action="ppaction://hlinksldjump"/>
                </a:rPr>
                <a:t>运动和静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  <a:hlinkClick r:id="rId1" action="ppaction://hlinksldjump"/>
              </a:endParaRPr>
            </a:p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  <a:hlinkClick r:id="rId1" action="ppaction://hlinksldjump"/>
                </a:rPr>
                <a:t>止的相对性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20940" y="3679190"/>
            <a:ext cx="2277110" cy="883920"/>
            <a:chOff x="11904" y="5632"/>
            <a:chExt cx="3586" cy="1392"/>
          </a:xfrm>
        </p:grpSpPr>
        <p:sp>
          <p:nvSpPr>
            <p:cNvPr id="105" name="MMConnector"/>
            <p:cNvSpPr/>
            <p:nvPr/>
          </p:nvSpPr>
          <p:spPr>
            <a:xfrm>
              <a:off x="11904" y="6251"/>
              <a:ext cx="828" cy="120"/>
            </a:xfrm>
            <a:custGeom>
              <a:avLst/>
              <a:gdLst/>
              <a:ahLst/>
              <a:cxnLst/>
              <a:pathLst>
                <a:path w="798776" h="30387">
                  <a:moveTo>
                    <a:pt x="-34415" y="-31303"/>
                  </a:moveTo>
                  <a:cubicBezTo>
                    <a:pt x="-53508" y="-32811"/>
                    <a:pt x="-66893" y="-20940"/>
                    <a:pt x="-67622" y="-6328"/>
                  </a:cubicBezTo>
                  <a:cubicBezTo>
                    <a:pt x="-68351" y="8284"/>
                    <a:pt x="-56215" y="21413"/>
                    <a:pt x="-37068" y="21830"/>
                  </a:cubicBezTo>
                  <a:cubicBezTo>
                    <a:pt x="-19343" y="22216"/>
                    <a:pt x="-1618" y="22602"/>
                    <a:pt x="16109" y="23000"/>
                  </a:cubicBezTo>
                  <a:cubicBezTo>
                    <a:pt x="33837" y="23398"/>
                    <a:pt x="51568" y="23809"/>
                    <a:pt x="69300" y="24222"/>
                  </a:cubicBezTo>
                  <a:cubicBezTo>
                    <a:pt x="87032" y="24636"/>
                    <a:pt x="104767" y="25052"/>
                    <a:pt x="122504" y="25467"/>
                  </a:cubicBezTo>
                  <a:cubicBezTo>
                    <a:pt x="140240" y="25883"/>
                    <a:pt x="157979" y="26297"/>
                    <a:pt x="175720" y="26705"/>
                  </a:cubicBezTo>
                  <a:cubicBezTo>
                    <a:pt x="193462" y="27113"/>
                    <a:pt x="211205" y="27514"/>
                    <a:pt x="228950" y="27903"/>
                  </a:cubicBezTo>
                  <a:cubicBezTo>
                    <a:pt x="246695" y="28292"/>
                    <a:pt x="264442" y="28669"/>
                    <a:pt x="282191" y="29027"/>
                  </a:cubicBezTo>
                  <a:cubicBezTo>
                    <a:pt x="299940" y="29385"/>
                    <a:pt x="317691" y="29725"/>
                    <a:pt x="335444" y="30040"/>
                  </a:cubicBezTo>
                  <a:cubicBezTo>
                    <a:pt x="353196" y="30355"/>
                    <a:pt x="370951" y="30645"/>
                    <a:pt x="388706" y="30905"/>
                  </a:cubicBezTo>
                  <a:cubicBezTo>
                    <a:pt x="406462" y="31164"/>
                    <a:pt x="424219" y="31392"/>
                    <a:pt x="441977" y="31582"/>
                  </a:cubicBezTo>
                  <a:cubicBezTo>
                    <a:pt x="459734" y="31773"/>
                    <a:pt x="477492" y="31926"/>
                    <a:pt x="495253" y="32034"/>
                  </a:cubicBezTo>
                  <a:cubicBezTo>
                    <a:pt x="513013" y="32142"/>
                    <a:pt x="530776" y="32206"/>
                    <a:pt x="548531" y="32219"/>
                  </a:cubicBezTo>
                  <a:cubicBezTo>
                    <a:pt x="566286" y="32231"/>
                    <a:pt x="584034" y="32193"/>
                    <a:pt x="601809" y="32096"/>
                  </a:cubicBezTo>
                  <a:cubicBezTo>
                    <a:pt x="619583" y="31999"/>
                    <a:pt x="637385" y="31842"/>
                    <a:pt x="655081" y="31627"/>
                  </a:cubicBezTo>
                  <a:cubicBezTo>
                    <a:pt x="672776" y="31411"/>
                    <a:pt x="690367" y="31137"/>
                    <a:pt x="708342" y="30771"/>
                  </a:cubicBezTo>
                  <a:cubicBezTo>
                    <a:pt x="726316" y="30405"/>
                    <a:pt x="744675" y="29948"/>
                    <a:pt x="763034" y="29491"/>
                  </a:cubicBezTo>
                  <a:cubicBezTo>
                    <a:pt x="765769" y="29423"/>
                    <a:pt x="767594" y="27740"/>
                    <a:pt x="767594" y="25650"/>
                  </a:cubicBezTo>
                  <a:cubicBezTo>
                    <a:pt x="767594" y="23560"/>
                    <a:pt x="765769" y="21891"/>
                    <a:pt x="763034" y="21809"/>
                  </a:cubicBezTo>
                  <a:cubicBezTo>
                    <a:pt x="744703" y="21254"/>
                    <a:pt x="726372" y="20700"/>
                    <a:pt x="708433" y="20055"/>
                  </a:cubicBezTo>
                  <a:cubicBezTo>
                    <a:pt x="690495" y="19409"/>
                    <a:pt x="672949" y="18672"/>
                    <a:pt x="655303" y="17877"/>
                  </a:cubicBezTo>
                  <a:cubicBezTo>
                    <a:pt x="637657" y="17082"/>
                    <a:pt x="619910" y="16228"/>
                    <a:pt x="602196" y="15315"/>
                  </a:cubicBezTo>
                  <a:cubicBezTo>
                    <a:pt x="584481" y="14402"/>
                    <a:pt x="566797" y="13429"/>
                    <a:pt x="549110" y="12406"/>
                  </a:cubicBezTo>
                  <a:cubicBezTo>
                    <a:pt x="531422" y="11384"/>
                    <a:pt x="513730" y="10310"/>
                    <a:pt x="496043" y="9192"/>
                  </a:cubicBezTo>
                  <a:cubicBezTo>
                    <a:pt x="478355" y="8075"/>
                    <a:pt x="460673" y="6913"/>
                    <a:pt x="442991" y="5713"/>
                  </a:cubicBezTo>
                  <a:cubicBezTo>
                    <a:pt x="425310" y="4513"/>
                    <a:pt x="407630" y="3276"/>
                    <a:pt x="389952" y="2007"/>
                  </a:cubicBezTo>
                  <a:cubicBezTo>
                    <a:pt x="372274" y="739"/>
                    <a:pt x="354597" y="-561"/>
                    <a:pt x="336921" y="-1885"/>
                  </a:cubicBezTo>
                  <a:cubicBezTo>
                    <a:pt x="319245" y="-3209"/>
                    <a:pt x="301569" y="-4558"/>
                    <a:pt x="283894" y="-5925"/>
                  </a:cubicBezTo>
                  <a:cubicBezTo>
                    <a:pt x="266218" y="-7292"/>
                    <a:pt x="248542" y="-8678"/>
                    <a:pt x="230866" y="-10076"/>
                  </a:cubicBezTo>
                  <a:cubicBezTo>
                    <a:pt x="213190" y="-11474"/>
                    <a:pt x="195512" y="-12885"/>
                    <a:pt x="177834" y="-14302"/>
                  </a:cubicBezTo>
                  <a:cubicBezTo>
                    <a:pt x="160155" y="-15720"/>
                    <a:pt x="142475" y="-17144"/>
                    <a:pt x="124793" y="-18570"/>
                  </a:cubicBezTo>
                  <a:cubicBezTo>
                    <a:pt x="107111" y="-19995"/>
                    <a:pt x="89427" y="-21422"/>
                    <a:pt x="71740" y="-22846"/>
                  </a:cubicBezTo>
                  <a:cubicBezTo>
                    <a:pt x="54053" y="-24269"/>
                    <a:pt x="36365" y="-25691"/>
                    <a:pt x="18672" y="-27100"/>
                  </a:cubicBezTo>
                  <a:cubicBezTo>
                    <a:pt x="979" y="-28509"/>
                    <a:pt x="-16718" y="-29906"/>
                    <a:pt x="-34415" y="-31303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04" name="MainTopic"/>
            <p:cNvSpPr/>
            <p:nvPr/>
          </p:nvSpPr>
          <p:spPr>
            <a:xfrm>
              <a:off x="12734" y="5632"/>
              <a:ext cx="2756" cy="1393"/>
            </a:xfrm>
            <a:custGeom>
              <a:avLst/>
              <a:gdLst>
                <a:gd name="rtl" fmla="*/ 135280 w 959143"/>
                <a:gd name="rtt" fmla="*/ 71440 h 463600"/>
                <a:gd name="rtr" fmla="*/ 820824 w 959143"/>
                <a:gd name="rtb" fmla="*/ 405840 h 463600"/>
              </a:gdLst>
              <a:ahLst/>
              <a:cxnLst/>
              <a:rect l="rtl" t="rtt" r="rtr" b="rtb"/>
              <a:pathLst>
                <a:path w="959143" h="463600">
                  <a:moveTo>
                    <a:pt x="30400" y="0"/>
                  </a:moveTo>
                  <a:lnTo>
                    <a:pt x="928743" y="0"/>
                  </a:lnTo>
                  <a:cubicBezTo>
                    <a:pt x="945524" y="0"/>
                    <a:pt x="959143" y="13619"/>
                    <a:pt x="959143" y="30400"/>
                  </a:cubicBezTo>
                  <a:lnTo>
                    <a:pt x="959143" y="433200"/>
                  </a:lnTo>
                  <a:cubicBezTo>
                    <a:pt x="959143" y="449981"/>
                    <a:pt x="945524" y="463600"/>
                    <a:pt x="928743" y="463600"/>
                  </a:cubicBezTo>
                  <a:lnTo>
                    <a:pt x="30400" y="463600"/>
                  </a:lnTo>
                  <a:cubicBezTo>
                    <a:pt x="13619" y="463600"/>
                    <a:pt x="0" y="449981"/>
                    <a:pt x="0" y="4332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squar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2" action="ppaction://hlinksldjump"/>
                </a:rPr>
                <a:t>速度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95235" y="4467225"/>
            <a:ext cx="2687320" cy="785495"/>
            <a:chOff x="11768" y="8069"/>
            <a:chExt cx="4232" cy="1237"/>
          </a:xfrm>
        </p:grpSpPr>
        <p:sp>
          <p:nvSpPr>
            <p:cNvPr id="107" name="MMConnector"/>
            <p:cNvSpPr/>
            <p:nvPr/>
          </p:nvSpPr>
          <p:spPr>
            <a:xfrm>
              <a:off x="11768" y="8069"/>
              <a:ext cx="1169" cy="1077"/>
            </a:xfrm>
            <a:custGeom>
              <a:avLst/>
              <a:gdLst/>
              <a:ahLst/>
              <a:cxnLst/>
              <a:pathLst>
                <a:path w="952482" h="647570">
                  <a:moveTo>
                    <a:pt x="-171436" y="-220175"/>
                  </a:moveTo>
                  <a:cubicBezTo>
                    <a:pt x="-185159" y="-233534"/>
                    <a:pt x="-203034" y="-232971"/>
                    <a:pt x="-212937" y="-222202"/>
                  </a:cubicBezTo>
                  <a:cubicBezTo>
                    <a:pt x="-222840" y="-211433"/>
                    <a:pt x="-221672" y="-193840"/>
                    <a:pt x="-207448" y="-181016"/>
                  </a:cubicBezTo>
                  <a:cubicBezTo>
                    <a:pt x="-194476" y="-169322"/>
                    <a:pt x="-181505" y="-157628"/>
                    <a:pt x="-168714" y="-145679"/>
                  </a:cubicBezTo>
                  <a:cubicBezTo>
                    <a:pt x="-155923" y="-133730"/>
                    <a:pt x="-143313" y="-121525"/>
                    <a:pt x="-130794" y="-109191"/>
                  </a:cubicBezTo>
                  <a:cubicBezTo>
                    <a:pt x="-118275" y="-96857"/>
                    <a:pt x="-105848" y="-84394"/>
                    <a:pt x="-93493" y="-71821"/>
                  </a:cubicBezTo>
                  <a:cubicBezTo>
                    <a:pt x="-81139" y="-59249"/>
                    <a:pt x="-68857" y="-46566"/>
                    <a:pt x="-56609" y="-33820"/>
                  </a:cubicBezTo>
                  <a:cubicBezTo>
                    <a:pt x="-44361" y="-21073"/>
                    <a:pt x="-32147" y="-8262"/>
                    <a:pt x="-19930" y="4577"/>
                  </a:cubicBezTo>
                  <a:cubicBezTo>
                    <a:pt x="-7714" y="17417"/>
                    <a:pt x="4504" y="30284"/>
                    <a:pt x="16760" y="43142"/>
                  </a:cubicBezTo>
                  <a:cubicBezTo>
                    <a:pt x="29016" y="56000"/>
                    <a:pt x="41311" y="68848"/>
                    <a:pt x="53682" y="81648"/>
                  </a:cubicBezTo>
                  <a:cubicBezTo>
                    <a:pt x="66053" y="94448"/>
                    <a:pt x="78500" y="107200"/>
                    <a:pt x="91059" y="119863"/>
                  </a:cubicBezTo>
                  <a:cubicBezTo>
                    <a:pt x="103619" y="132526"/>
                    <a:pt x="116293" y="145101"/>
                    <a:pt x="129116" y="157542"/>
                  </a:cubicBezTo>
                  <a:cubicBezTo>
                    <a:pt x="141940" y="169983"/>
                    <a:pt x="154914" y="182291"/>
                    <a:pt x="168075" y="194418"/>
                  </a:cubicBezTo>
                  <a:cubicBezTo>
                    <a:pt x="181236" y="206545"/>
                    <a:pt x="194583" y="218490"/>
                    <a:pt x="208151" y="230198"/>
                  </a:cubicBezTo>
                  <a:cubicBezTo>
                    <a:pt x="221719" y="241907"/>
                    <a:pt x="235507" y="253380"/>
                    <a:pt x="249545" y="264556"/>
                  </a:cubicBezTo>
                  <a:cubicBezTo>
                    <a:pt x="263583" y="275733"/>
                    <a:pt x="277870" y="286613"/>
                    <a:pt x="292430" y="297130"/>
                  </a:cubicBezTo>
                  <a:cubicBezTo>
                    <a:pt x="306989" y="307648"/>
                    <a:pt x="321821" y="317803"/>
                    <a:pt x="336936" y="327526"/>
                  </a:cubicBezTo>
                  <a:cubicBezTo>
                    <a:pt x="352052" y="337250"/>
                    <a:pt x="367451" y="346541"/>
                    <a:pt x="383135" y="355330"/>
                  </a:cubicBezTo>
                  <a:cubicBezTo>
                    <a:pt x="398818" y="364120"/>
                    <a:pt x="414785" y="372407"/>
                    <a:pt x="431015" y="380129"/>
                  </a:cubicBezTo>
                  <a:cubicBezTo>
                    <a:pt x="447245" y="387850"/>
                    <a:pt x="463739" y="395005"/>
                    <a:pt x="480478" y="401541"/>
                  </a:cubicBezTo>
                  <a:cubicBezTo>
                    <a:pt x="497218" y="408077"/>
                    <a:pt x="514204" y="413993"/>
                    <a:pt x="531333" y="419256"/>
                  </a:cubicBezTo>
                  <a:cubicBezTo>
                    <a:pt x="548462" y="424520"/>
                    <a:pt x="565734" y="429130"/>
                    <a:pt x="583314" y="433070"/>
                  </a:cubicBezTo>
                  <a:cubicBezTo>
                    <a:pt x="600893" y="437009"/>
                    <a:pt x="618780" y="440277"/>
                    <a:pt x="636108" y="442900"/>
                  </a:cubicBezTo>
                  <a:cubicBezTo>
                    <a:pt x="653436" y="445524"/>
                    <a:pt x="670205" y="447503"/>
                    <a:pt x="689395" y="448796"/>
                  </a:cubicBezTo>
                  <a:cubicBezTo>
                    <a:pt x="708586" y="450089"/>
                    <a:pt x="730197" y="450696"/>
                    <a:pt x="742875" y="450912"/>
                  </a:cubicBezTo>
                  <a:cubicBezTo>
                    <a:pt x="755553" y="451127"/>
                    <a:pt x="759296" y="450951"/>
                    <a:pt x="763040" y="450775"/>
                  </a:cubicBezTo>
                  <a:cubicBezTo>
                    <a:pt x="765773" y="450646"/>
                    <a:pt x="767600" y="449065"/>
                    <a:pt x="767600" y="446975"/>
                  </a:cubicBezTo>
                  <a:cubicBezTo>
                    <a:pt x="767600" y="444885"/>
                    <a:pt x="765776" y="443151"/>
                    <a:pt x="763040" y="443175"/>
                  </a:cubicBezTo>
                  <a:cubicBezTo>
                    <a:pt x="759322" y="443207"/>
                    <a:pt x="755603" y="443239"/>
                    <a:pt x="743081" y="442546"/>
                  </a:cubicBezTo>
                  <a:cubicBezTo>
                    <a:pt x="730560" y="441853"/>
                    <a:pt x="709235" y="440434"/>
                    <a:pt x="690364" y="438435"/>
                  </a:cubicBezTo>
                  <a:cubicBezTo>
                    <a:pt x="671494" y="436435"/>
                    <a:pt x="655077" y="433855"/>
                    <a:pt x="638161" y="430627"/>
                  </a:cubicBezTo>
                  <a:cubicBezTo>
                    <a:pt x="621244" y="427398"/>
                    <a:pt x="603828" y="423521"/>
                    <a:pt x="586766" y="419005"/>
                  </a:cubicBezTo>
                  <a:cubicBezTo>
                    <a:pt x="569705" y="414490"/>
                    <a:pt x="552998" y="409336"/>
                    <a:pt x="536476" y="403558"/>
                  </a:cubicBezTo>
                  <a:cubicBezTo>
                    <a:pt x="519954" y="397779"/>
                    <a:pt x="503616" y="391377"/>
                    <a:pt x="487556" y="384386"/>
                  </a:cubicBezTo>
                  <a:cubicBezTo>
                    <a:pt x="471495" y="377395"/>
                    <a:pt x="455712" y="369817"/>
                    <a:pt x="440212" y="361701"/>
                  </a:cubicBezTo>
                  <a:cubicBezTo>
                    <a:pt x="424712" y="353585"/>
                    <a:pt x="409495" y="344931"/>
                    <a:pt x="394571" y="335799"/>
                  </a:cubicBezTo>
                  <a:cubicBezTo>
                    <a:pt x="379648" y="326667"/>
                    <a:pt x="365018" y="317058"/>
                    <a:pt x="350673" y="307033"/>
                  </a:cubicBezTo>
                  <a:cubicBezTo>
                    <a:pt x="336328" y="297009"/>
                    <a:pt x="322269" y="286570"/>
                    <a:pt x="308477" y="275779"/>
                  </a:cubicBezTo>
                  <a:cubicBezTo>
                    <a:pt x="294684" y="264988"/>
                    <a:pt x="281158" y="253846"/>
                    <a:pt x="267873" y="242410"/>
                  </a:cubicBezTo>
                  <a:cubicBezTo>
                    <a:pt x="254587" y="230974"/>
                    <a:pt x="241541" y="219246"/>
                    <a:pt x="228702" y="207278"/>
                  </a:cubicBezTo>
                  <a:cubicBezTo>
                    <a:pt x="215863" y="195310"/>
                    <a:pt x="203231" y="183104"/>
                    <a:pt x="190770" y="170707"/>
                  </a:cubicBezTo>
                  <a:cubicBezTo>
                    <a:pt x="178309" y="158310"/>
                    <a:pt x="166019" y="145722"/>
                    <a:pt x="153861" y="132988"/>
                  </a:cubicBezTo>
                  <a:cubicBezTo>
                    <a:pt x="141704" y="120253"/>
                    <a:pt x="129679" y="107372"/>
                    <a:pt x="117747" y="94383"/>
                  </a:cubicBezTo>
                  <a:cubicBezTo>
                    <a:pt x="105815" y="81394"/>
                    <a:pt x="93976" y="68297"/>
                    <a:pt x="82190" y="55129"/>
                  </a:cubicBezTo>
                  <a:cubicBezTo>
                    <a:pt x="70405" y="41961"/>
                    <a:pt x="58672" y="28721"/>
                    <a:pt x="46953" y="15444"/>
                  </a:cubicBezTo>
                  <a:cubicBezTo>
                    <a:pt x="35233" y="2166"/>
                    <a:pt x="23527" y="-11149"/>
                    <a:pt x="11793" y="-24468"/>
                  </a:cubicBezTo>
                  <a:cubicBezTo>
                    <a:pt x="58" y="-37787"/>
                    <a:pt x="-11704" y="-51110"/>
                    <a:pt x="-23534" y="-64404"/>
                  </a:cubicBezTo>
                  <a:cubicBezTo>
                    <a:pt x="-35364" y="-77699"/>
                    <a:pt x="-47261" y="-90966"/>
                    <a:pt x="-59272" y="-104164"/>
                  </a:cubicBezTo>
                  <a:cubicBezTo>
                    <a:pt x="-71284" y="-117363"/>
                    <a:pt x="-83410" y="-130493"/>
                    <a:pt x="-95670" y="-143536"/>
                  </a:cubicBezTo>
                  <a:cubicBezTo>
                    <a:pt x="-107931" y="-156578"/>
                    <a:pt x="-120326" y="-169532"/>
                    <a:pt x="-132976" y="-182290"/>
                  </a:cubicBezTo>
                  <a:cubicBezTo>
                    <a:pt x="-145626" y="-195049"/>
                    <a:pt x="-158531" y="-207612"/>
                    <a:pt x="-171436" y="-220175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06" name="MainTopic"/>
            <p:cNvSpPr/>
            <p:nvPr/>
          </p:nvSpPr>
          <p:spPr>
            <a:xfrm>
              <a:off x="12668" y="8415"/>
              <a:ext cx="3332" cy="891"/>
            </a:xfrm>
            <a:custGeom>
              <a:avLst/>
              <a:gdLst>
                <a:gd name="rtl" fmla="*/ 135280 w 1892400"/>
                <a:gd name="rtt" fmla="*/ 71440 h 296400"/>
                <a:gd name="rtr" fmla="*/ 1754080 w 1892400"/>
                <a:gd name="rtb" fmla="*/ 238640 h 296400"/>
              </a:gdLst>
              <a:ahLst/>
              <a:cxnLst/>
              <a:rect l="rtl" t="rtt" r="rtr" b="rtb"/>
              <a:pathLst>
                <a:path w="1892400" h="296400">
                  <a:moveTo>
                    <a:pt x="30400" y="0"/>
                  </a:moveTo>
                  <a:lnTo>
                    <a:pt x="1862000" y="0"/>
                  </a:lnTo>
                  <a:cubicBezTo>
                    <a:pt x="1878781" y="0"/>
                    <a:pt x="1892400" y="13619"/>
                    <a:pt x="1892400" y="30400"/>
                  </a:cubicBezTo>
                  <a:lnTo>
                    <a:pt x="1892400" y="266000"/>
                  </a:lnTo>
                  <a:cubicBezTo>
                    <a:pt x="1892400" y="282781"/>
                    <a:pt x="1878781" y="296400"/>
                    <a:pt x="18620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  <a:hlinkClick r:id="rId3" action="ppaction://hlinksldjump"/>
                </a:rPr>
                <a:t>匀速直线运动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51530" y="2545080"/>
            <a:ext cx="2513965" cy="1812925"/>
            <a:chOff x="5338" y="4298"/>
            <a:chExt cx="3959" cy="2855"/>
          </a:xfrm>
        </p:grpSpPr>
        <p:sp>
          <p:nvSpPr>
            <p:cNvPr id="117" name="MMConnector"/>
            <p:cNvSpPr/>
            <p:nvPr/>
          </p:nvSpPr>
          <p:spPr>
            <a:xfrm>
              <a:off x="8447" y="5923"/>
              <a:ext cx="850" cy="1230"/>
            </a:xfrm>
            <a:custGeom>
              <a:avLst/>
              <a:gdLst/>
              <a:ahLst/>
              <a:cxnLst/>
              <a:pathLst>
                <a:path w="841892" h="243673">
                  <a:moveTo>
                    <a:pt x="68815" y="72134"/>
                  </a:moveTo>
                  <a:cubicBezTo>
                    <a:pt x="86333" y="79876"/>
                    <a:pt x="102893" y="73086"/>
                    <a:pt x="108410" y="59536"/>
                  </a:cubicBezTo>
                  <a:cubicBezTo>
                    <a:pt x="113927" y="45986"/>
                    <a:pt x="106771" y="29690"/>
                    <a:pt x="88878" y="22862"/>
                  </a:cubicBezTo>
                  <a:cubicBezTo>
                    <a:pt x="72401" y="16575"/>
                    <a:pt x="55925" y="10288"/>
                    <a:pt x="39462" y="3889"/>
                  </a:cubicBezTo>
                  <a:cubicBezTo>
                    <a:pt x="23000" y="-2510"/>
                    <a:pt x="6552" y="-9020"/>
                    <a:pt x="-9903" y="-15564"/>
                  </a:cubicBezTo>
                  <a:cubicBezTo>
                    <a:pt x="-26358" y="-22107"/>
                    <a:pt x="-42819" y="-28683"/>
                    <a:pt x="-59300" y="-35262"/>
                  </a:cubicBezTo>
                  <a:cubicBezTo>
                    <a:pt x="-75781" y="-41841"/>
                    <a:pt x="-92281" y="-48422"/>
                    <a:pt x="-108816" y="-54961"/>
                  </a:cubicBezTo>
                  <a:cubicBezTo>
                    <a:pt x="-125351" y="-61499"/>
                    <a:pt x="-141921" y="-67995"/>
                    <a:pt x="-158540" y="-74405"/>
                  </a:cubicBezTo>
                  <a:cubicBezTo>
                    <a:pt x="-175158" y="-80815"/>
                    <a:pt x="-191825" y="-87139"/>
                    <a:pt x="-208554" y="-93332"/>
                  </a:cubicBezTo>
                  <a:cubicBezTo>
                    <a:pt x="-225283" y="-99525"/>
                    <a:pt x="-242072" y="-105587"/>
                    <a:pt x="-258934" y="-111474"/>
                  </a:cubicBezTo>
                  <a:cubicBezTo>
                    <a:pt x="-275795" y="-117360"/>
                    <a:pt x="-292728" y="-123071"/>
                    <a:pt x="-309739" y="-128562"/>
                  </a:cubicBezTo>
                  <a:cubicBezTo>
                    <a:pt x="-326749" y="-134053"/>
                    <a:pt x="-343837" y="-139325"/>
                    <a:pt x="-361006" y="-144334"/>
                  </a:cubicBezTo>
                  <a:cubicBezTo>
                    <a:pt x="-378175" y="-149343"/>
                    <a:pt x="-395425" y="-154091"/>
                    <a:pt x="-412750" y="-158537"/>
                  </a:cubicBezTo>
                  <a:cubicBezTo>
                    <a:pt x="-430075" y="-162984"/>
                    <a:pt x="-447476" y="-167130"/>
                    <a:pt x="-464955" y="-170941"/>
                  </a:cubicBezTo>
                  <a:cubicBezTo>
                    <a:pt x="-482434" y="-174752"/>
                    <a:pt x="-499992" y="-178229"/>
                    <a:pt x="-517579" y="-181344"/>
                  </a:cubicBezTo>
                  <a:cubicBezTo>
                    <a:pt x="-535166" y="-184459"/>
                    <a:pt x="-552783" y="-187213"/>
                    <a:pt x="-570551" y="-189584"/>
                  </a:cubicBezTo>
                  <a:cubicBezTo>
                    <a:pt x="-588320" y="-191954"/>
                    <a:pt x="-606240" y="-193941"/>
                    <a:pt x="-623784" y="-195541"/>
                  </a:cubicBezTo>
                  <a:cubicBezTo>
                    <a:pt x="-641327" y="-197141"/>
                    <a:pt x="-658493" y="-198355"/>
                    <a:pt x="-677172" y="-199147"/>
                  </a:cubicBezTo>
                  <a:cubicBezTo>
                    <a:pt x="-695850" y="-199939"/>
                    <a:pt x="-716042" y="-200310"/>
                    <a:pt x="-730606" y="-200378"/>
                  </a:cubicBezTo>
                  <a:cubicBezTo>
                    <a:pt x="-745171" y="-200446"/>
                    <a:pt x="-754108" y="-200211"/>
                    <a:pt x="-763046" y="-199975"/>
                  </a:cubicBezTo>
                  <a:cubicBezTo>
                    <a:pt x="-765781" y="-199903"/>
                    <a:pt x="-767606" y="-198265"/>
                    <a:pt x="-767606" y="-196175"/>
                  </a:cubicBezTo>
                  <a:cubicBezTo>
                    <a:pt x="-767606" y="-194085"/>
                    <a:pt x="-765781" y="-192444"/>
                    <a:pt x="-763046" y="-192375"/>
                  </a:cubicBezTo>
                  <a:cubicBezTo>
                    <a:pt x="-754163" y="-192151"/>
                    <a:pt x="-745281" y="-191926"/>
                    <a:pt x="-730853" y="-191113"/>
                  </a:cubicBezTo>
                  <a:cubicBezTo>
                    <a:pt x="-716425" y="-190301"/>
                    <a:pt x="-696453" y="-188900"/>
                    <a:pt x="-678023" y="-187163"/>
                  </a:cubicBezTo>
                  <a:cubicBezTo>
                    <a:pt x="-659593" y="-185426"/>
                    <a:pt x="-642705" y="-183352"/>
                    <a:pt x="-625480" y="-180879"/>
                  </a:cubicBezTo>
                  <a:cubicBezTo>
                    <a:pt x="-608256" y="-178407"/>
                    <a:pt x="-590695" y="-175536"/>
                    <a:pt x="-573319" y="-172298"/>
                  </a:cubicBezTo>
                  <a:cubicBezTo>
                    <a:pt x="-555943" y="-169061"/>
                    <a:pt x="-538751" y="-165456"/>
                    <a:pt x="-521617" y="-161500"/>
                  </a:cubicBezTo>
                  <a:cubicBezTo>
                    <a:pt x="-504483" y="-157544"/>
                    <a:pt x="-487406" y="-153236"/>
                    <a:pt x="-470429" y="-148605"/>
                  </a:cubicBezTo>
                  <a:cubicBezTo>
                    <a:pt x="-453452" y="-143974"/>
                    <a:pt x="-436574" y="-139020"/>
                    <a:pt x="-419785" y="-133774"/>
                  </a:cubicBezTo>
                  <a:cubicBezTo>
                    <a:pt x="-402996" y="-128529"/>
                    <a:pt x="-386296" y="-122992"/>
                    <a:pt x="-369683" y="-117199"/>
                  </a:cubicBezTo>
                  <a:cubicBezTo>
                    <a:pt x="-353069" y="-111406"/>
                    <a:pt x="-336542" y="-105359"/>
                    <a:pt x="-320091" y="-99094"/>
                  </a:cubicBezTo>
                  <a:cubicBezTo>
                    <a:pt x="-303640" y="-92829"/>
                    <a:pt x="-287265" y="-86348"/>
                    <a:pt x="-270952" y="-79690"/>
                  </a:cubicBezTo>
                  <a:cubicBezTo>
                    <a:pt x="-254639" y="-73033"/>
                    <a:pt x="-238389" y="-66199"/>
                    <a:pt x="-222184" y="-59229"/>
                  </a:cubicBezTo>
                  <a:cubicBezTo>
                    <a:pt x="-205979" y="-52260"/>
                    <a:pt x="-189819" y="-45155"/>
                    <a:pt x="-173686" y="-37955"/>
                  </a:cubicBezTo>
                  <a:cubicBezTo>
                    <a:pt x="-157552" y="-30756"/>
                    <a:pt x="-141446" y="-23462"/>
                    <a:pt x="-125346" y="-16114"/>
                  </a:cubicBezTo>
                  <a:cubicBezTo>
                    <a:pt x="-109245" y="-8766"/>
                    <a:pt x="-93152" y="-1363"/>
                    <a:pt x="-77044" y="6052"/>
                  </a:cubicBezTo>
                  <a:cubicBezTo>
                    <a:pt x="-60936" y="13467"/>
                    <a:pt x="-44812" y="20894"/>
                    <a:pt x="-28660" y="28303"/>
                  </a:cubicBezTo>
                  <a:cubicBezTo>
                    <a:pt x="-12508" y="35713"/>
                    <a:pt x="3673" y="43104"/>
                    <a:pt x="19924" y="50407"/>
                  </a:cubicBezTo>
                  <a:cubicBezTo>
                    <a:pt x="36174" y="57709"/>
                    <a:pt x="52495" y="64922"/>
                    <a:pt x="68815" y="72134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16" name="MainTopic"/>
            <p:cNvSpPr/>
            <p:nvPr/>
          </p:nvSpPr>
          <p:spPr>
            <a:xfrm>
              <a:off x="5338" y="4298"/>
              <a:ext cx="2351" cy="1393"/>
            </a:xfrm>
            <a:custGeom>
              <a:avLst/>
              <a:gdLst>
                <a:gd name="rtl" fmla="*/ 135280 w 758456"/>
                <a:gd name="rtt" fmla="*/ 71440 h 463600"/>
                <a:gd name="rtr" fmla="*/ 620136 w 758456"/>
                <a:gd name="rtb" fmla="*/ 405840 h 463600"/>
              </a:gdLst>
              <a:ahLst/>
              <a:cxnLst/>
              <a:rect l="rtl" t="rtt" r="rtr" b="rtb"/>
              <a:pathLst>
                <a:path w="758456" h="463600">
                  <a:moveTo>
                    <a:pt x="30400" y="0"/>
                  </a:moveTo>
                  <a:lnTo>
                    <a:pt x="728056" y="0"/>
                  </a:lnTo>
                  <a:cubicBezTo>
                    <a:pt x="744837" y="0"/>
                    <a:pt x="758456" y="13619"/>
                    <a:pt x="758456" y="30400"/>
                  </a:cubicBezTo>
                  <a:lnTo>
                    <a:pt x="758456" y="433200"/>
                  </a:lnTo>
                  <a:cubicBezTo>
                    <a:pt x="758456" y="449981"/>
                    <a:pt x="744837" y="463600"/>
                    <a:pt x="728056" y="463600"/>
                  </a:cubicBezTo>
                  <a:lnTo>
                    <a:pt x="30400" y="463600"/>
                  </a:lnTo>
                  <a:cubicBezTo>
                    <a:pt x="13619" y="463600"/>
                    <a:pt x="0" y="449981"/>
                    <a:pt x="0" y="4332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squar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4" action="ppaction://hlinksldjump"/>
                </a:rPr>
                <a:t>长</a:t>
              </a: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  <a:hlinkClick r:id="rId4" action="ppaction://hlinksldjump"/>
                </a:rPr>
                <a:t>度和</a:t>
              </a: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4" action="ppaction://hlinksldjump"/>
                </a:rPr>
                <a:t>时间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979025" y="3115310"/>
            <a:ext cx="731520" cy="1336675"/>
            <a:chOff x="15775" y="4744"/>
            <a:chExt cx="1152" cy="2105"/>
          </a:xfrm>
        </p:grpSpPr>
        <p:sp>
          <p:nvSpPr>
            <p:cNvPr id="177" name="MMConnector"/>
            <p:cNvSpPr/>
            <p:nvPr/>
          </p:nvSpPr>
          <p:spPr>
            <a:xfrm>
              <a:off x="15775" y="5807"/>
              <a:ext cx="572" cy="1042"/>
            </a:xfrm>
            <a:custGeom>
              <a:avLst/>
              <a:gdLst/>
              <a:ahLst/>
              <a:cxnLst/>
              <a:pathLst>
                <a:path w="250789" h="346750" fill="none">
                  <a:moveTo>
                    <a:pt x="-125394" y="173375"/>
                  </a:moveTo>
                  <a:cubicBezTo>
                    <a:pt x="13794" y="173375"/>
                    <a:pt x="-40545" y="-173375"/>
                    <a:pt x="125394" y="-17337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6" name="SubTopic"/>
            <p:cNvSpPr/>
            <p:nvPr/>
          </p:nvSpPr>
          <p:spPr>
            <a:xfrm>
              <a:off x="16061" y="4744"/>
              <a:ext cx="866" cy="54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定义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050780" y="3949065"/>
            <a:ext cx="1226820" cy="429895"/>
            <a:chOff x="15888" y="6057"/>
            <a:chExt cx="1932" cy="677"/>
          </a:xfrm>
        </p:grpSpPr>
        <p:sp>
          <p:nvSpPr>
            <p:cNvPr id="178" name="MMConnector"/>
            <p:cNvSpPr/>
            <p:nvPr/>
          </p:nvSpPr>
          <p:spPr>
            <a:xfrm>
              <a:off x="15888" y="6464"/>
              <a:ext cx="572" cy="271"/>
            </a:xfrm>
            <a:custGeom>
              <a:avLst/>
              <a:gdLst/>
              <a:ahLst/>
              <a:cxnLst/>
              <a:pathLst>
                <a:path w="250789" h="90250" fill="none">
                  <a:moveTo>
                    <a:pt x="-125394" y="-45125"/>
                  </a:moveTo>
                  <a:cubicBezTo>
                    <a:pt x="-14482" y="-45125"/>
                    <a:pt x="25431" y="45125"/>
                    <a:pt x="125394" y="45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2" name="SubTopic"/>
            <p:cNvSpPr/>
            <p:nvPr/>
          </p:nvSpPr>
          <p:spPr>
            <a:xfrm>
              <a:off x="16162" y="6057"/>
              <a:ext cx="1658" cy="54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物理意义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45945" y="1772920"/>
            <a:ext cx="1661795" cy="1649730"/>
            <a:chOff x="2967" y="3082"/>
            <a:chExt cx="2617" cy="2598"/>
          </a:xfrm>
        </p:grpSpPr>
        <p:sp>
          <p:nvSpPr>
            <p:cNvPr id="321" name="MMConnector"/>
            <p:cNvSpPr/>
            <p:nvPr/>
          </p:nvSpPr>
          <p:spPr>
            <a:xfrm>
              <a:off x="5012" y="4310"/>
              <a:ext cx="572" cy="1370"/>
            </a:xfrm>
            <a:custGeom>
              <a:avLst/>
              <a:gdLst/>
              <a:ahLst/>
              <a:cxnLst/>
              <a:pathLst>
                <a:path w="250812" h="456000" fill="none">
                  <a:moveTo>
                    <a:pt x="125406" y="228000"/>
                  </a:moveTo>
                  <a:cubicBezTo>
                    <a:pt x="-24191" y="228000"/>
                    <a:pt x="64806" y="-228000"/>
                    <a:pt x="-125406" y="-2280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00" name="SubTopic"/>
            <p:cNvSpPr/>
            <p:nvPr/>
          </p:nvSpPr>
          <p:spPr>
            <a:xfrm>
              <a:off x="2967" y="3082"/>
              <a:ext cx="1798" cy="54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基本单位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45945" y="2398395"/>
            <a:ext cx="1661795" cy="710565"/>
            <a:chOff x="2967" y="4067"/>
            <a:chExt cx="2617" cy="1119"/>
          </a:xfrm>
        </p:grpSpPr>
        <p:sp>
          <p:nvSpPr>
            <p:cNvPr id="322" name="MMConnector"/>
            <p:cNvSpPr/>
            <p:nvPr/>
          </p:nvSpPr>
          <p:spPr>
            <a:xfrm>
              <a:off x="5012" y="4802"/>
              <a:ext cx="572" cy="385"/>
            </a:xfrm>
            <a:custGeom>
              <a:avLst/>
              <a:gdLst/>
              <a:ahLst/>
              <a:cxnLst/>
              <a:pathLst>
                <a:path w="250812" h="128250" fill="none">
                  <a:moveTo>
                    <a:pt x="125406" y="64125"/>
                  </a:moveTo>
                  <a:cubicBezTo>
                    <a:pt x="10073" y="64125"/>
                    <a:pt x="-15144" y="-64125"/>
                    <a:pt x="-125406" y="-64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08" name="SubTopic"/>
            <p:cNvSpPr/>
            <p:nvPr/>
          </p:nvSpPr>
          <p:spPr>
            <a:xfrm>
              <a:off x="2967" y="4067"/>
              <a:ext cx="1798" cy="54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单位换算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22400" y="2815590"/>
            <a:ext cx="2085340" cy="429260"/>
            <a:chOff x="2300" y="4724"/>
            <a:chExt cx="3284" cy="676"/>
          </a:xfrm>
        </p:grpSpPr>
        <p:sp>
          <p:nvSpPr>
            <p:cNvPr id="390" name="MMConnector"/>
            <p:cNvSpPr/>
            <p:nvPr/>
          </p:nvSpPr>
          <p:spPr>
            <a:xfrm>
              <a:off x="5012" y="5130"/>
              <a:ext cx="572" cy="271"/>
            </a:xfrm>
            <a:custGeom>
              <a:avLst/>
              <a:gdLst/>
              <a:ahLst/>
              <a:cxnLst/>
              <a:pathLst>
                <a:path w="250812" h="90250" fill="none">
                  <a:moveTo>
                    <a:pt x="125406" y="-45125"/>
                  </a:moveTo>
                  <a:cubicBezTo>
                    <a:pt x="14484" y="-45125"/>
                    <a:pt x="-25436" y="45125"/>
                    <a:pt x="-125406" y="45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89" name="SubTopic"/>
            <p:cNvSpPr/>
            <p:nvPr/>
          </p:nvSpPr>
          <p:spPr>
            <a:xfrm>
              <a:off x="2300" y="4724"/>
              <a:ext cx="2353" cy="563"/>
            </a:xfrm>
            <a:custGeom>
              <a:avLst/>
              <a:gdLst>
                <a:gd name="rtl" fmla="*/ 54150 w 866400"/>
                <a:gd name="rtt" fmla="*/ 26030 h 180500"/>
                <a:gd name="rtr" fmla="*/ 814150 w 866400"/>
                <a:gd name="rtb" fmla="*/ 162830 h 180500"/>
              </a:gdLst>
              <a:ahLst/>
              <a:cxnLst/>
              <a:rect l="rtl" t="rtt" r="rtr" b="rtb"/>
              <a:pathLst>
                <a:path w="866400" h="180500" stroke="0">
                  <a:moveTo>
                    <a:pt x="0" y="0"/>
                  </a:moveTo>
                  <a:lnTo>
                    <a:pt x="866400" y="0"/>
                  </a:lnTo>
                  <a:lnTo>
                    <a:pt x="866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866400" h="180500" fill="none">
                  <a:moveTo>
                    <a:pt x="0" y="180500"/>
                  </a:moveTo>
                  <a:lnTo>
                    <a:pt x="8664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常考长度估测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13000" y="3594735"/>
            <a:ext cx="1094740" cy="1214120"/>
            <a:chOff x="3860" y="5951"/>
            <a:chExt cx="1724" cy="1912"/>
          </a:xfrm>
        </p:grpSpPr>
        <p:sp>
          <p:nvSpPr>
            <p:cNvPr id="147" name="MMConnector"/>
            <p:cNvSpPr/>
            <p:nvPr/>
          </p:nvSpPr>
          <p:spPr>
            <a:xfrm>
              <a:off x="5012" y="5951"/>
              <a:ext cx="572" cy="1913"/>
            </a:xfrm>
            <a:custGeom>
              <a:avLst/>
              <a:gdLst/>
              <a:ahLst/>
              <a:cxnLst/>
              <a:pathLst>
                <a:path w="250812" h="636500" fill="none">
                  <a:moveTo>
                    <a:pt x="125406" y="-318250"/>
                  </a:moveTo>
                  <a:cubicBezTo>
                    <a:pt x="-38094" y="-318250"/>
                    <a:pt x="97247" y="318250"/>
                    <a:pt x="-125406" y="3182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46" name="SubTopic"/>
            <p:cNvSpPr/>
            <p:nvPr/>
          </p:nvSpPr>
          <p:spPr>
            <a:xfrm>
              <a:off x="3860" y="6365"/>
              <a:ext cx="866" cy="54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测量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78890" y="3232150"/>
            <a:ext cx="2228850" cy="639445"/>
            <a:chOff x="2074" y="5380"/>
            <a:chExt cx="3510" cy="1007"/>
          </a:xfrm>
        </p:grpSpPr>
        <p:sp>
          <p:nvSpPr>
            <p:cNvPr id="151" name="MMConnector"/>
            <p:cNvSpPr/>
            <p:nvPr/>
          </p:nvSpPr>
          <p:spPr>
            <a:xfrm>
              <a:off x="5012" y="5459"/>
              <a:ext cx="572" cy="928"/>
            </a:xfrm>
            <a:custGeom>
              <a:avLst/>
              <a:gdLst/>
              <a:ahLst/>
              <a:cxnLst/>
              <a:pathLst>
                <a:path w="250812" h="308750" fill="none">
                  <a:moveTo>
                    <a:pt x="125406" y="-154375"/>
                  </a:moveTo>
                  <a:cubicBezTo>
                    <a:pt x="-9892" y="-154375"/>
                    <a:pt x="31442" y="154375"/>
                    <a:pt x="-125406" y="15437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0" name="SubTopic"/>
            <p:cNvSpPr/>
            <p:nvPr/>
          </p:nvSpPr>
          <p:spPr>
            <a:xfrm>
              <a:off x="2074" y="5380"/>
              <a:ext cx="2579" cy="542"/>
            </a:xfrm>
            <a:custGeom>
              <a:avLst/>
              <a:gdLst>
                <a:gd name="rtl" fmla="*/ 54150 w 866400"/>
                <a:gd name="rtt" fmla="*/ 26030 h 180500"/>
                <a:gd name="rtr" fmla="*/ 814150 w 866400"/>
                <a:gd name="rtb" fmla="*/ 162830 h 180500"/>
              </a:gdLst>
              <a:ahLst/>
              <a:cxnLst/>
              <a:rect l="rtl" t="rtt" r="rtr" b="rtb"/>
              <a:pathLst>
                <a:path w="866400" h="180500" stroke="0">
                  <a:moveTo>
                    <a:pt x="0" y="0"/>
                  </a:moveTo>
                  <a:lnTo>
                    <a:pt x="866400" y="0"/>
                  </a:lnTo>
                  <a:lnTo>
                    <a:pt x="866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866400" h="180500" fill="none">
                  <a:moveTo>
                    <a:pt x="0" y="180500"/>
                  </a:moveTo>
                  <a:lnTo>
                    <a:pt x="8664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常考时间估测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9290" y="4066540"/>
            <a:ext cx="1924685" cy="448310"/>
            <a:chOff x="1114" y="6694"/>
            <a:chExt cx="3031" cy="706"/>
          </a:xfrm>
        </p:grpSpPr>
        <p:sp>
          <p:nvSpPr>
            <p:cNvPr id="155" name="MMConnector"/>
            <p:cNvSpPr/>
            <p:nvPr/>
          </p:nvSpPr>
          <p:spPr>
            <a:xfrm>
              <a:off x="3575" y="7072"/>
              <a:ext cx="571" cy="328"/>
            </a:xfrm>
            <a:custGeom>
              <a:avLst/>
              <a:gdLst/>
              <a:ahLst/>
              <a:cxnLst/>
              <a:pathLst>
                <a:path w="250777" h="109250" fill="none">
                  <a:moveTo>
                    <a:pt x="125389" y="-54625"/>
                  </a:moveTo>
                  <a:cubicBezTo>
                    <a:pt x="12270" y="-54625"/>
                    <a:pt x="-20270" y="54625"/>
                    <a:pt x="-125389" y="546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4" name="SubTopic"/>
            <p:cNvSpPr/>
            <p:nvPr/>
          </p:nvSpPr>
          <p:spPr>
            <a:xfrm>
              <a:off x="1114" y="6694"/>
              <a:ext cx="2175" cy="563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时间：秒表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6925" y="3649345"/>
            <a:ext cx="1797050" cy="657225"/>
            <a:chOff x="1315" y="6037"/>
            <a:chExt cx="2830" cy="1035"/>
          </a:xfrm>
        </p:grpSpPr>
        <p:sp>
          <p:nvSpPr>
            <p:cNvPr id="160" name="MMConnector"/>
            <p:cNvSpPr/>
            <p:nvPr/>
          </p:nvSpPr>
          <p:spPr>
            <a:xfrm>
              <a:off x="3575" y="6744"/>
              <a:ext cx="571" cy="328"/>
            </a:xfrm>
            <a:custGeom>
              <a:avLst/>
              <a:gdLst/>
              <a:ahLst/>
              <a:cxnLst/>
              <a:pathLst>
                <a:path w="250777" h="109250" fill="none">
                  <a:moveTo>
                    <a:pt x="125389" y="54625"/>
                  </a:moveTo>
                  <a:cubicBezTo>
                    <a:pt x="12270" y="54625"/>
                    <a:pt x="-20270" y="-54625"/>
                    <a:pt x="-125389" y="-546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9" name="SubTopic"/>
            <p:cNvSpPr/>
            <p:nvPr/>
          </p:nvSpPr>
          <p:spPr>
            <a:xfrm>
              <a:off x="1315" y="6037"/>
              <a:ext cx="1974" cy="542"/>
            </a:xfrm>
            <a:custGeom>
              <a:avLst/>
              <a:gdLst>
                <a:gd name="rtl" fmla="*/ 54150 w 866400"/>
                <a:gd name="rtt" fmla="*/ 26030 h 180500"/>
                <a:gd name="rtr" fmla="*/ 814150 w 866400"/>
                <a:gd name="rtb" fmla="*/ 162830 h 180500"/>
              </a:gdLst>
              <a:ahLst/>
              <a:cxnLst/>
              <a:rect l="rtl" t="rtt" r="rtr" b="rtb"/>
              <a:pathLst>
                <a:path w="866400" h="180500" stroke="0">
                  <a:moveTo>
                    <a:pt x="0" y="0"/>
                  </a:moveTo>
                  <a:lnTo>
                    <a:pt x="866400" y="0"/>
                  </a:lnTo>
                  <a:lnTo>
                    <a:pt x="866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866400" h="180500" fill="none">
                  <a:moveTo>
                    <a:pt x="0" y="180500"/>
                  </a:moveTo>
                  <a:lnTo>
                    <a:pt x="8664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长度：刻度尺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2814955" y="4730115"/>
            <a:ext cx="1160780" cy="710565"/>
            <a:chOff x="4803" y="7739"/>
            <a:chExt cx="1724" cy="1119"/>
          </a:xfrm>
        </p:grpSpPr>
        <p:sp>
          <p:nvSpPr>
            <p:cNvPr id="175" name="MMConnector"/>
            <p:cNvSpPr/>
            <p:nvPr/>
          </p:nvSpPr>
          <p:spPr>
            <a:xfrm>
              <a:off x="5955" y="8474"/>
              <a:ext cx="572" cy="385"/>
            </a:xfrm>
            <a:custGeom>
              <a:avLst/>
              <a:gdLst/>
              <a:ahLst/>
              <a:cxnLst/>
              <a:pathLst>
                <a:path w="250800" h="128250" fill="none">
                  <a:moveTo>
                    <a:pt x="125400" y="64125"/>
                  </a:moveTo>
                  <a:cubicBezTo>
                    <a:pt x="10072" y="64125"/>
                    <a:pt x="-15142" y="-64125"/>
                    <a:pt x="-125400" y="-64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74" name="SubTopic"/>
            <p:cNvSpPr/>
            <p:nvPr/>
          </p:nvSpPr>
          <p:spPr>
            <a:xfrm>
              <a:off x="4803" y="7739"/>
              <a:ext cx="866" cy="54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概念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2814955" y="5055870"/>
            <a:ext cx="2887674" cy="521335"/>
            <a:chOff x="1960" y="8252"/>
            <a:chExt cx="4567" cy="821"/>
          </a:xfrm>
        </p:grpSpPr>
        <p:sp>
          <p:nvSpPr>
            <p:cNvPr id="179" name="MMConnector"/>
            <p:cNvSpPr/>
            <p:nvPr/>
          </p:nvSpPr>
          <p:spPr>
            <a:xfrm>
              <a:off x="5955" y="8802"/>
              <a:ext cx="572" cy="271"/>
            </a:xfrm>
            <a:custGeom>
              <a:avLst/>
              <a:gdLst/>
              <a:ahLst/>
              <a:cxnLst/>
              <a:pathLst>
                <a:path w="250800" h="90250" fill="none">
                  <a:moveTo>
                    <a:pt x="125400" y="-45125"/>
                  </a:moveTo>
                  <a:cubicBezTo>
                    <a:pt x="14483" y="-45125"/>
                    <a:pt x="-25434" y="45125"/>
                    <a:pt x="-125400" y="45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76" name="SubTopic"/>
            <p:cNvSpPr/>
            <p:nvPr/>
          </p:nvSpPr>
          <p:spPr>
            <a:xfrm>
              <a:off x="1960" y="8252"/>
              <a:ext cx="3709" cy="687"/>
            </a:xfrm>
            <a:custGeom>
              <a:avLst/>
              <a:gdLst>
                <a:gd name="rtl" fmla="*/ 54150 w 1109600"/>
                <a:gd name="rtt" fmla="*/ 26030 h 180500"/>
                <a:gd name="rtr" fmla="*/ 1057350 w 1109600"/>
                <a:gd name="rtb" fmla="*/ 162830 h 180500"/>
              </a:gdLst>
              <a:ahLst/>
              <a:cxnLst/>
              <a:rect l="rtl" t="rtt" r="rtr" b="rtb"/>
              <a:pathLst>
                <a:path w="1109600" h="180500" stroke="0">
                  <a:moveTo>
                    <a:pt x="0" y="0"/>
                  </a:moveTo>
                  <a:lnTo>
                    <a:pt x="1109600" y="0"/>
                  </a:lnTo>
                  <a:lnTo>
                    <a:pt x="1109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1109600" h="180500" fill="none">
                  <a:moveTo>
                    <a:pt x="0" y="180500"/>
                  </a:moveTo>
                  <a:lnTo>
                    <a:pt x="11096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误差与错误的区别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2743200" y="5563870"/>
            <a:ext cx="2365483" cy="638810"/>
            <a:chOff x="3778" y="9052"/>
            <a:chExt cx="2749" cy="1006"/>
          </a:xfrm>
        </p:grpSpPr>
        <p:sp>
          <p:nvSpPr>
            <p:cNvPr id="182" name="MMConnector"/>
            <p:cNvSpPr/>
            <p:nvPr/>
          </p:nvSpPr>
          <p:spPr>
            <a:xfrm>
              <a:off x="5955" y="9130"/>
              <a:ext cx="572" cy="928"/>
            </a:xfrm>
            <a:custGeom>
              <a:avLst/>
              <a:gdLst/>
              <a:ahLst/>
              <a:cxnLst/>
              <a:pathLst>
                <a:path w="250800" h="308750" fill="none">
                  <a:moveTo>
                    <a:pt x="125400" y="-154375"/>
                  </a:moveTo>
                  <a:cubicBezTo>
                    <a:pt x="-9893" y="-154375"/>
                    <a:pt x="31445" y="154375"/>
                    <a:pt x="-125400" y="15437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1" name="SubTopic"/>
            <p:cNvSpPr/>
            <p:nvPr/>
          </p:nvSpPr>
          <p:spPr>
            <a:xfrm>
              <a:off x="3778" y="9052"/>
              <a:ext cx="1891" cy="543"/>
            </a:xfrm>
            <a:custGeom>
              <a:avLst/>
              <a:gdLst>
                <a:gd name="rtl" fmla="*/ 54150 w 866400"/>
                <a:gd name="rtt" fmla="*/ 26030 h 180500"/>
                <a:gd name="rtr" fmla="*/ 814150 w 866400"/>
                <a:gd name="rtb" fmla="*/ 162830 h 180500"/>
              </a:gdLst>
              <a:ahLst/>
              <a:cxnLst/>
              <a:rect l="rtl" t="rtt" r="rtr" b="rtb"/>
              <a:pathLst>
                <a:path w="866400" h="180500" stroke="0">
                  <a:moveTo>
                    <a:pt x="0" y="0"/>
                  </a:moveTo>
                  <a:lnTo>
                    <a:pt x="866400" y="0"/>
                  </a:lnTo>
                  <a:lnTo>
                    <a:pt x="866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866400" h="180500" fill="none">
                  <a:moveTo>
                    <a:pt x="0" y="180500"/>
                  </a:moveTo>
                  <a:lnTo>
                    <a:pt x="8664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减小误差方法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890125" y="1742440"/>
            <a:ext cx="1283970" cy="398780"/>
            <a:chOff x="15589" y="3042"/>
            <a:chExt cx="2022" cy="628"/>
          </a:xfrm>
        </p:grpSpPr>
        <p:sp>
          <p:nvSpPr>
            <p:cNvPr id="184" name="MMConnector"/>
            <p:cNvSpPr/>
            <p:nvPr/>
          </p:nvSpPr>
          <p:spPr>
            <a:xfrm>
              <a:off x="15589" y="3613"/>
              <a:ext cx="572" cy="57"/>
            </a:xfrm>
            <a:custGeom>
              <a:avLst/>
              <a:gdLst/>
              <a:ahLst/>
              <a:cxnLst/>
              <a:pathLst>
                <a:path w="250800" h="19000" fill="none">
                  <a:moveTo>
                    <a:pt x="-125400" y="9500"/>
                  </a:moveTo>
                  <a:cubicBezTo>
                    <a:pt x="-25080" y="9500"/>
                    <a:pt x="50160" y="-9500"/>
                    <a:pt x="125400" y="-95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3" name="SubTopic"/>
            <p:cNvSpPr/>
            <p:nvPr/>
          </p:nvSpPr>
          <p:spPr>
            <a:xfrm>
              <a:off x="15822" y="3042"/>
              <a:ext cx="1789" cy="542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参照物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918065" y="2114550"/>
            <a:ext cx="1711960" cy="1311275"/>
            <a:chOff x="15702" y="3628"/>
            <a:chExt cx="2696" cy="2065"/>
          </a:xfrm>
        </p:grpSpPr>
        <p:sp>
          <p:nvSpPr>
            <p:cNvPr id="186" name="MMConnector"/>
            <p:cNvSpPr/>
            <p:nvPr/>
          </p:nvSpPr>
          <p:spPr>
            <a:xfrm>
              <a:off x="15702" y="4332"/>
              <a:ext cx="572" cy="1361"/>
            </a:xfrm>
            <a:custGeom>
              <a:avLst/>
              <a:gdLst/>
              <a:ahLst/>
              <a:cxnLst/>
              <a:pathLst>
                <a:path w="250800" h="199500" fill="none">
                  <a:moveTo>
                    <a:pt x="-125400" y="-99750"/>
                  </a:moveTo>
                  <a:cubicBezTo>
                    <a:pt x="-1957" y="-99750"/>
                    <a:pt x="-3793" y="99750"/>
                    <a:pt x="125400" y="99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5" name="SubTopic"/>
            <p:cNvSpPr/>
            <p:nvPr/>
          </p:nvSpPr>
          <p:spPr>
            <a:xfrm>
              <a:off x="15887" y="3628"/>
              <a:ext cx="2511" cy="1361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运动和静止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是相对的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979025" y="3531870"/>
            <a:ext cx="731520" cy="710565"/>
            <a:chOff x="15775" y="5400"/>
            <a:chExt cx="1152" cy="1119"/>
          </a:xfrm>
        </p:grpSpPr>
        <p:sp>
          <p:nvSpPr>
            <p:cNvPr id="189" name="MMConnector"/>
            <p:cNvSpPr/>
            <p:nvPr/>
          </p:nvSpPr>
          <p:spPr>
            <a:xfrm>
              <a:off x="15775" y="6135"/>
              <a:ext cx="572" cy="385"/>
            </a:xfrm>
            <a:custGeom>
              <a:avLst/>
              <a:gdLst/>
              <a:ahLst/>
              <a:cxnLst/>
              <a:pathLst>
                <a:path w="250789" h="128250" fill="none">
                  <a:moveTo>
                    <a:pt x="-125394" y="64125"/>
                  </a:moveTo>
                  <a:cubicBezTo>
                    <a:pt x="-10071" y="64125"/>
                    <a:pt x="15140" y="-64125"/>
                    <a:pt x="125394" y="-64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7" name="SubTopic"/>
            <p:cNvSpPr/>
            <p:nvPr/>
          </p:nvSpPr>
          <p:spPr>
            <a:xfrm>
              <a:off x="16061" y="5400"/>
              <a:ext cx="866" cy="54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公式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9290" y="1564640"/>
            <a:ext cx="1357630" cy="656590"/>
            <a:chOff x="1114" y="2754"/>
            <a:chExt cx="2138" cy="1034"/>
          </a:xfrm>
        </p:grpSpPr>
        <p:sp>
          <p:nvSpPr>
            <p:cNvPr id="195" name="MMConnector"/>
            <p:cNvSpPr/>
            <p:nvPr/>
          </p:nvSpPr>
          <p:spPr>
            <a:xfrm>
              <a:off x="2682" y="3460"/>
              <a:ext cx="571" cy="328"/>
            </a:xfrm>
            <a:custGeom>
              <a:avLst/>
              <a:gdLst/>
              <a:ahLst/>
              <a:cxnLst/>
              <a:pathLst>
                <a:path w="250777" h="109250" fill="none">
                  <a:moveTo>
                    <a:pt x="125389" y="54625"/>
                  </a:moveTo>
                  <a:cubicBezTo>
                    <a:pt x="12270" y="54625"/>
                    <a:pt x="-20270" y="-54625"/>
                    <a:pt x="-125389" y="-546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94" name="SubTopic"/>
            <p:cNvSpPr/>
            <p:nvPr/>
          </p:nvSpPr>
          <p:spPr>
            <a:xfrm>
              <a:off x="1114" y="2754"/>
              <a:ext cx="1282" cy="542"/>
            </a:xfrm>
            <a:custGeom>
              <a:avLst/>
              <a:gdLst>
                <a:gd name="rtl" fmla="*/ 54150 w 562400"/>
                <a:gd name="rtt" fmla="*/ 26030 h 180500"/>
                <a:gd name="rtr" fmla="*/ 510150 w 562400"/>
                <a:gd name="rtb" fmla="*/ 162830 h 180500"/>
              </a:gdLst>
              <a:ahLst/>
              <a:cxnLst/>
              <a:rect l="rtl" t="rtt" r="rtr" b="rtb"/>
              <a:pathLst>
                <a:path w="562400" h="180500" stroke="0">
                  <a:moveTo>
                    <a:pt x="0" y="0"/>
                  </a:moveTo>
                  <a:lnTo>
                    <a:pt x="562400" y="0"/>
                  </a:lnTo>
                  <a:lnTo>
                    <a:pt x="562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62400" h="180500" fill="none">
                  <a:moveTo>
                    <a:pt x="0" y="180500"/>
                  </a:moveTo>
                  <a:lnTo>
                    <a:pt x="5624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长度：m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9290" y="1981200"/>
            <a:ext cx="1357630" cy="448945"/>
            <a:chOff x="1114" y="3410"/>
            <a:chExt cx="2138" cy="707"/>
          </a:xfrm>
        </p:grpSpPr>
        <p:sp>
          <p:nvSpPr>
            <p:cNvPr id="197" name="MMConnector"/>
            <p:cNvSpPr/>
            <p:nvPr/>
          </p:nvSpPr>
          <p:spPr>
            <a:xfrm>
              <a:off x="2682" y="3789"/>
              <a:ext cx="571" cy="328"/>
            </a:xfrm>
            <a:custGeom>
              <a:avLst/>
              <a:gdLst/>
              <a:ahLst/>
              <a:cxnLst/>
              <a:pathLst>
                <a:path w="250777" h="109250" fill="none">
                  <a:moveTo>
                    <a:pt x="125389" y="-54625"/>
                  </a:moveTo>
                  <a:cubicBezTo>
                    <a:pt x="12270" y="-54625"/>
                    <a:pt x="-20270" y="54625"/>
                    <a:pt x="-125389" y="546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96" name="SubTopic"/>
            <p:cNvSpPr/>
            <p:nvPr/>
          </p:nvSpPr>
          <p:spPr>
            <a:xfrm>
              <a:off x="1114" y="3410"/>
              <a:ext cx="1282" cy="542"/>
            </a:xfrm>
            <a:custGeom>
              <a:avLst/>
              <a:gdLst>
                <a:gd name="rtl" fmla="*/ 54150 w 562400"/>
                <a:gd name="rtt" fmla="*/ 26030 h 180500"/>
                <a:gd name="rtr" fmla="*/ 510150 w 562400"/>
                <a:gd name="rtb" fmla="*/ 162830 h 180500"/>
              </a:gdLst>
              <a:ahLst/>
              <a:cxnLst/>
              <a:rect l="rtl" t="rtt" r="rtr" b="rtb"/>
              <a:pathLst>
                <a:path w="562400" h="180500" stroke="0">
                  <a:moveTo>
                    <a:pt x="0" y="0"/>
                  </a:moveTo>
                  <a:lnTo>
                    <a:pt x="562400" y="0"/>
                  </a:lnTo>
                  <a:lnTo>
                    <a:pt x="562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62400" h="180500" fill="none">
                  <a:moveTo>
                    <a:pt x="0" y="180500"/>
                  </a:moveTo>
                  <a:lnTo>
                    <a:pt x="5624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时间：s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131060" y="4189730"/>
            <a:ext cx="857250" cy="1411605"/>
            <a:chOff x="3416" y="6436"/>
            <a:chExt cx="1350" cy="2223"/>
          </a:xfrm>
        </p:grpSpPr>
        <p:sp>
          <p:nvSpPr>
            <p:cNvPr id="166" name="MainTopic"/>
            <p:cNvSpPr/>
            <p:nvPr/>
          </p:nvSpPr>
          <p:spPr>
            <a:xfrm>
              <a:off x="3416" y="7769"/>
              <a:ext cx="1351" cy="891"/>
            </a:xfrm>
            <a:custGeom>
              <a:avLst/>
              <a:gdLst>
                <a:gd name="rtl" fmla="*/ 135280 w 592800"/>
                <a:gd name="rtt" fmla="*/ 71440 h 296400"/>
                <a:gd name="rtr" fmla="*/ 454480 w 592800"/>
                <a:gd name="rtb" fmla="*/ 238640 h 296400"/>
              </a:gdLst>
              <a:ahLst/>
              <a:cxnLst/>
              <a:rect l="rtl" t="rtt" r="rtr" b="rtb"/>
              <a:pathLst>
                <a:path w="592800" h="296400">
                  <a:moveTo>
                    <a:pt x="30400" y="0"/>
                  </a:moveTo>
                  <a:lnTo>
                    <a:pt x="562400" y="0"/>
                  </a:lnTo>
                  <a:cubicBezTo>
                    <a:pt x="579181" y="0"/>
                    <a:pt x="592800" y="13619"/>
                    <a:pt x="592800" y="30400"/>
                  </a:cubicBezTo>
                  <a:lnTo>
                    <a:pt x="592800" y="266000"/>
                  </a:lnTo>
                  <a:cubicBezTo>
                    <a:pt x="592800" y="282781"/>
                    <a:pt x="579181" y="296400"/>
                    <a:pt x="5624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5" action="ppaction://hlinksldjump"/>
                </a:rPr>
                <a:t>误差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 rot="5400000">
              <a:off x="3370" y="6987"/>
              <a:ext cx="1332" cy="231"/>
            </a:xfrm>
            <a:prstGeom prst="rightArrow">
              <a:avLst>
                <a:gd name="adj1" fmla="val 29203"/>
                <a:gd name="adj2" fmla="val 143805"/>
              </a:avLst>
            </a:prstGeom>
            <a:solidFill>
              <a:srgbClr val="94D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932670" y="1222375"/>
            <a:ext cx="1431290" cy="1193165"/>
            <a:chOff x="15775" y="4857"/>
            <a:chExt cx="2254" cy="1879"/>
          </a:xfrm>
        </p:grpSpPr>
        <p:sp>
          <p:nvSpPr>
            <p:cNvPr id="30" name="MMConnector"/>
            <p:cNvSpPr/>
            <p:nvPr/>
          </p:nvSpPr>
          <p:spPr>
            <a:xfrm>
              <a:off x="15775" y="5858"/>
              <a:ext cx="572" cy="878"/>
            </a:xfrm>
            <a:custGeom>
              <a:avLst/>
              <a:gdLst/>
              <a:ahLst/>
              <a:cxnLst/>
              <a:pathLst>
                <a:path w="250789" h="346750" fill="none">
                  <a:moveTo>
                    <a:pt x="-125394" y="173375"/>
                  </a:moveTo>
                  <a:cubicBezTo>
                    <a:pt x="13794" y="173375"/>
                    <a:pt x="-40545" y="-173375"/>
                    <a:pt x="125394" y="-17337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1" name="SubTopic"/>
            <p:cNvSpPr/>
            <p:nvPr/>
          </p:nvSpPr>
          <p:spPr>
            <a:xfrm>
              <a:off x="16061" y="4857"/>
              <a:ext cx="1968" cy="54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机械运动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7430135" y="4886325"/>
            <a:ext cx="2687320" cy="1235710"/>
            <a:chOff x="11791" y="7517"/>
            <a:chExt cx="4232" cy="1946"/>
          </a:xfrm>
        </p:grpSpPr>
        <p:sp>
          <p:nvSpPr>
            <p:cNvPr id="119" name="MMConnector"/>
            <p:cNvSpPr/>
            <p:nvPr/>
          </p:nvSpPr>
          <p:spPr>
            <a:xfrm>
              <a:off x="11791" y="7517"/>
              <a:ext cx="1169" cy="1946"/>
            </a:xfrm>
            <a:custGeom>
              <a:avLst/>
              <a:gdLst/>
              <a:ahLst/>
              <a:cxnLst/>
              <a:pathLst>
                <a:path w="952482" h="647570">
                  <a:moveTo>
                    <a:pt x="-171436" y="-220175"/>
                  </a:moveTo>
                  <a:cubicBezTo>
                    <a:pt x="-185159" y="-233534"/>
                    <a:pt x="-203034" y="-232971"/>
                    <a:pt x="-212937" y="-222202"/>
                  </a:cubicBezTo>
                  <a:cubicBezTo>
                    <a:pt x="-222840" y="-211433"/>
                    <a:pt x="-221672" y="-193840"/>
                    <a:pt x="-207448" y="-181016"/>
                  </a:cubicBezTo>
                  <a:cubicBezTo>
                    <a:pt x="-194476" y="-169322"/>
                    <a:pt x="-181505" y="-157628"/>
                    <a:pt x="-168714" y="-145679"/>
                  </a:cubicBezTo>
                  <a:cubicBezTo>
                    <a:pt x="-155923" y="-133730"/>
                    <a:pt x="-143313" y="-121525"/>
                    <a:pt x="-130794" y="-109191"/>
                  </a:cubicBezTo>
                  <a:cubicBezTo>
                    <a:pt x="-118275" y="-96857"/>
                    <a:pt x="-105848" y="-84394"/>
                    <a:pt x="-93493" y="-71821"/>
                  </a:cubicBezTo>
                  <a:cubicBezTo>
                    <a:pt x="-81139" y="-59249"/>
                    <a:pt x="-68857" y="-46566"/>
                    <a:pt x="-56609" y="-33820"/>
                  </a:cubicBezTo>
                  <a:cubicBezTo>
                    <a:pt x="-44361" y="-21073"/>
                    <a:pt x="-32147" y="-8262"/>
                    <a:pt x="-19930" y="4577"/>
                  </a:cubicBezTo>
                  <a:cubicBezTo>
                    <a:pt x="-7714" y="17417"/>
                    <a:pt x="4504" y="30284"/>
                    <a:pt x="16760" y="43142"/>
                  </a:cubicBezTo>
                  <a:cubicBezTo>
                    <a:pt x="29016" y="56000"/>
                    <a:pt x="41311" y="68848"/>
                    <a:pt x="53682" y="81648"/>
                  </a:cubicBezTo>
                  <a:cubicBezTo>
                    <a:pt x="66053" y="94448"/>
                    <a:pt x="78500" y="107200"/>
                    <a:pt x="91059" y="119863"/>
                  </a:cubicBezTo>
                  <a:cubicBezTo>
                    <a:pt x="103619" y="132526"/>
                    <a:pt x="116293" y="145101"/>
                    <a:pt x="129116" y="157542"/>
                  </a:cubicBezTo>
                  <a:cubicBezTo>
                    <a:pt x="141940" y="169983"/>
                    <a:pt x="154914" y="182291"/>
                    <a:pt x="168075" y="194418"/>
                  </a:cubicBezTo>
                  <a:cubicBezTo>
                    <a:pt x="181236" y="206545"/>
                    <a:pt x="194583" y="218490"/>
                    <a:pt x="208151" y="230198"/>
                  </a:cubicBezTo>
                  <a:cubicBezTo>
                    <a:pt x="221719" y="241907"/>
                    <a:pt x="235507" y="253380"/>
                    <a:pt x="249545" y="264556"/>
                  </a:cubicBezTo>
                  <a:cubicBezTo>
                    <a:pt x="263583" y="275733"/>
                    <a:pt x="277870" y="286613"/>
                    <a:pt x="292430" y="297130"/>
                  </a:cubicBezTo>
                  <a:cubicBezTo>
                    <a:pt x="306989" y="307648"/>
                    <a:pt x="321821" y="317803"/>
                    <a:pt x="336936" y="327526"/>
                  </a:cubicBezTo>
                  <a:cubicBezTo>
                    <a:pt x="352052" y="337250"/>
                    <a:pt x="367451" y="346541"/>
                    <a:pt x="383135" y="355330"/>
                  </a:cubicBezTo>
                  <a:cubicBezTo>
                    <a:pt x="398818" y="364120"/>
                    <a:pt x="414785" y="372407"/>
                    <a:pt x="431015" y="380129"/>
                  </a:cubicBezTo>
                  <a:cubicBezTo>
                    <a:pt x="447245" y="387850"/>
                    <a:pt x="463739" y="395005"/>
                    <a:pt x="480478" y="401541"/>
                  </a:cubicBezTo>
                  <a:cubicBezTo>
                    <a:pt x="497218" y="408077"/>
                    <a:pt x="514204" y="413993"/>
                    <a:pt x="531333" y="419256"/>
                  </a:cubicBezTo>
                  <a:cubicBezTo>
                    <a:pt x="548462" y="424520"/>
                    <a:pt x="565734" y="429130"/>
                    <a:pt x="583314" y="433070"/>
                  </a:cubicBezTo>
                  <a:cubicBezTo>
                    <a:pt x="600893" y="437009"/>
                    <a:pt x="618780" y="440277"/>
                    <a:pt x="636108" y="442900"/>
                  </a:cubicBezTo>
                  <a:cubicBezTo>
                    <a:pt x="653436" y="445524"/>
                    <a:pt x="670205" y="447503"/>
                    <a:pt x="689395" y="448796"/>
                  </a:cubicBezTo>
                  <a:cubicBezTo>
                    <a:pt x="708586" y="450089"/>
                    <a:pt x="730197" y="450696"/>
                    <a:pt x="742875" y="450912"/>
                  </a:cubicBezTo>
                  <a:cubicBezTo>
                    <a:pt x="755553" y="451127"/>
                    <a:pt x="759296" y="450951"/>
                    <a:pt x="763040" y="450775"/>
                  </a:cubicBezTo>
                  <a:cubicBezTo>
                    <a:pt x="765773" y="450646"/>
                    <a:pt x="767600" y="449065"/>
                    <a:pt x="767600" y="446975"/>
                  </a:cubicBezTo>
                  <a:cubicBezTo>
                    <a:pt x="767600" y="444885"/>
                    <a:pt x="765776" y="443151"/>
                    <a:pt x="763040" y="443175"/>
                  </a:cubicBezTo>
                  <a:cubicBezTo>
                    <a:pt x="759322" y="443207"/>
                    <a:pt x="755603" y="443239"/>
                    <a:pt x="743081" y="442546"/>
                  </a:cubicBezTo>
                  <a:cubicBezTo>
                    <a:pt x="730560" y="441853"/>
                    <a:pt x="709235" y="440434"/>
                    <a:pt x="690364" y="438435"/>
                  </a:cubicBezTo>
                  <a:cubicBezTo>
                    <a:pt x="671494" y="436435"/>
                    <a:pt x="655077" y="433855"/>
                    <a:pt x="638161" y="430627"/>
                  </a:cubicBezTo>
                  <a:cubicBezTo>
                    <a:pt x="621244" y="427398"/>
                    <a:pt x="603828" y="423521"/>
                    <a:pt x="586766" y="419005"/>
                  </a:cubicBezTo>
                  <a:cubicBezTo>
                    <a:pt x="569705" y="414490"/>
                    <a:pt x="552998" y="409336"/>
                    <a:pt x="536476" y="403558"/>
                  </a:cubicBezTo>
                  <a:cubicBezTo>
                    <a:pt x="519954" y="397779"/>
                    <a:pt x="503616" y="391377"/>
                    <a:pt x="487556" y="384386"/>
                  </a:cubicBezTo>
                  <a:cubicBezTo>
                    <a:pt x="471495" y="377395"/>
                    <a:pt x="455712" y="369817"/>
                    <a:pt x="440212" y="361701"/>
                  </a:cubicBezTo>
                  <a:cubicBezTo>
                    <a:pt x="424712" y="353585"/>
                    <a:pt x="409495" y="344931"/>
                    <a:pt x="394571" y="335799"/>
                  </a:cubicBezTo>
                  <a:cubicBezTo>
                    <a:pt x="379648" y="326667"/>
                    <a:pt x="365018" y="317058"/>
                    <a:pt x="350673" y="307033"/>
                  </a:cubicBezTo>
                  <a:cubicBezTo>
                    <a:pt x="336328" y="297009"/>
                    <a:pt x="322269" y="286570"/>
                    <a:pt x="308477" y="275779"/>
                  </a:cubicBezTo>
                  <a:cubicBezTo>
                    <a:pt x="294684" y="264988"/>
                    <a:pt x="281158" y="253846"/>
                    <a:pt x="267873" y="242410"/>
                  </a:cubicBezTo>
                  <a:cubicBezTo>
                    <a:pt x="254587" y="230974"/>
                    <a:pt x="241541" y="219246"/>
                    <a:pt x="228702" y="207278"/>
                  </a:cubicBezTo>
                  <a:cubicBezTo>
                    <a:pt x="215863" y="195310"/>
                    <a:pt x="203231" y="183104"/>
                    <a:pt x="190770" y="170707"/>
                  </a:cubicBezTo>
                  <a:cubicBezTo>
                    <a:pt x="178309" y="158310"/>
                    <a:pt x="166019" y="145722"/>
                    <a:pt x="153861" y="132988"/>
                  </a:cubicBezTo>
                  <a:cubicBezTo>
                    <a:pt x="141704" y="120253"/>
                    <a:pt x="129679" y="107372"/>
                    <a:pt x="117747" y="94383"/>
                  </a:cubicBezTo>
                  <a:cubicBezTo>
                    <a:pt x="105815" y="81394"/>
                    <a:pt x="93976" y="68297"/>
                    <a:pt x="82190" y="55129"/>
                  </a:cubicBezTo>
                  <a:cubicBezTo>
                    <a:pt x="70405" y="41961"/>
                    <a:pt x="58672" y="28721"/>
                    <a:pt x="46953" y="15444"/>
                  </a:cubicBezTo>
                  <a:cubicBezTo>
                    <a:pt x="35233" y="2166"/>
                    <a:pt x="23527" y="-11149"/>
                    <a:pt x="11793" y="-24468"/>
                  </a:cubicBezTo>
                  <a:cubicBezTo>
                    <a:pt x="58" y="-37787"/>
                    <a:pt x="-11704" y="-51110"/>
                    <a:pt x="-23534" y="-64404"/>
                  </a:cubicBezTo>
                  <a:cubicBezTo>
                    <a:pt x="-35364" y="-77699"/>
                    <a:pt x="-47261" y="-90966"/>
                    <a:pt x="-59272" y="-104164"/>
                  </a:cubicBezTo>
                  <a:cubicBezTo>
                    <a:pt x="-71284" y="-117363"/>
                    <a:pt x="-83410" y="-130493"/>
                    <a:pt x="-95670" y="-143536"/>
                  </a:cubicBezTo>
                  <a:cubicBezTo>
                    <a:pt x="-107931" y="-156578"/>
                    <a:pt x="-120326" y="-169532"/>
                    <a:pt x="-132976" y="-182290"/>
                  </a:cubicBezTo>
                  <a:cubicBezTo>
                    <a:pt x="-145626" y="-195049"/>
                    <a:pt x="-158531" y="-207612"/>
                    <a:pt x="-171436" y="-220175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20" name="MainTopic"/>
            <p:cNvSpPr/>
            <p:nvPr/>
          </p:nvSpPr>
          <p:spPr>
            <a:xfrm>
              <a:off x="12691" y="8415"/>
              <a:ext cx="3332" cy="891"/>
            </a:xfrm>
            <a:custGeom>
              <a:avLst/>
              <a:gdLst>
                <a:gd name="rtl" fmla="*/ 135280 w 1892400"/>
                <a:gd name="rtt" fmla="*/ 71440 h 296400"/>
                <a:gd name="rtr" fmla="*/ 1754080 w 1892400"/>
                <a:gd name="rtb" fmla="*/ 238640 h 296400"/>
              </a:gdLst>
              <a:ahLst/>
              <a:cxnLst/>
              <a:rect l="rtl" t="rtt" r="rtr" b="rtb"/>
              <a:pathLst>
                <a:path w="1892400" h="296400">
                  <a:moveTo>
                    <a:pt x="30400" y="0"/>
                  </a:moveTo>
                  <a:lnTo>
                    <a:pt x="1862000" y="0"/>
                  </a:lnTo>
                  <a:cubicBezTo>
                    <a:pt x="1878781" y="0"/>
                    <a:pt x="1892400" y="13619"/>
                    <a:pt x="1892400" y="30400"/>
                  </a:cubicBezTo>
                  <a:lnTo>
                    <a:pt x="1892400" y="266000"/>
                  </a:lnTo>
                  <a:cubicBezTo>
                    <a:pt x="1892400" y="282781"/>
                    <a:pt x="1878781" y="296400"/>
                    <a:pt x="18620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  <a:hlinkClick r:id="rId3" action="ppaction://hlinksldjump"/>
                </a:rPr>
                <a:t>变速直线运动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ldLvl="0" animBg="1"/>
      <p:bldP spid="10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6770" y="1868171"/>
            <a:ext cx="101517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一、长度和时间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长度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国际单位：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在国际单位制中，长度的单位是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，符号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单位换算：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km=_______m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m=_______dm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m=______cm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m=_______mm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m=10</a:t>
            </a:r>
            <a:r>
              <a:rPr lang="en-US" altLang="zh-CN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m=10</a:t>
            </a:r>
            <a:r>
              <a:rPr lang="en-US" altLang="zh-CN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nm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测量长度的基本工具是刻度尺，测量前要观察刻度尺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、分度值和量程。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43725" y="3103245"/>
            <a:ext cx="7785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米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流程图: 终止 10">
            <a:hlinkClick r:id="rId1" action="ppaction://hlinksldjump"/>
          </p:cNvPr>
          <p:cNvSpPr/>
          <p:nvPr/>
        </p:nvSpPr>
        <p:spPr>
          <a:xfrm>
            <a:off x="9316590" y="5731509"/>
            <a:ext cx="2034540" cy="6115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815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返回思维导图</a:t>
            </a:r>
            <a:endParaRPr lang="zh-CN" altLang="en-US" sz="1815" b="1" noProof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6609" y="3083034"/>
            <a:ext cx="64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63536" y="3646715"/>
            <a:ext cx="76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25200" y="3675388"/>
            <a:ext cx="57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97469" y="364681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61124" y="420702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71928" y="526981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单位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87535" y="3837940"/>
            <a:ext cx="1863725" cy="1621790"/>
            <a:chOff x="11092" y="5329"/>
            <a:chExt cx="2935" cy="2554"/>
          </a:xfrm>
        </p:grpSpPr>
        <p:grpSp>
          <p:nvGrpSpPr>
            <p:cNvPr id="29" name="组合 28"/>
            <p:cNvGrpSpPr/>
            <p:nvPr/>
          </p:nvGrpSpPr>
          <p:grpSpPr>
            <a:xfrm rot="0">
              <a:off x="11205" y="5329"/>
              <a:ext cx="2691" cy="2554"/>
              <a:chOff x="3914" y="4432"/>
              <a:chExt cx="3298" cy="293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5435" y="7031"/>
                <a:ext cx="57" cy="2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3914" y="4432"/>
                <a:ext cx="3298" cy="2935"/>
                <a:chOff x="3288" y="4279"/>
                <a:chExt cx="4119" cy="3575"/>
              </a:xfrm>
            </p:grpSpPr>
            <p:sp>
              <p:nvSpPr>
                <p:cNvPr id="5" name="圆角矩形 4"/>
                <p:cNvSpPr/>
                <p:nvPr/>
              </p:nvSpPr>
              <p:spPr>
                <a:xfrm>
                  <a:off x="3289" y="4279"/>
                  <a:ext cx="4118" cy="3088"/>
                </a:xfrm>
                <a:prstGeom prst="roundRect">
                  <a:avLst/>
                </a:prstGeom>
                <a:noFill/>
                <a:ln w="47625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/>
                </a:p>
              </p:txBody>
            </p:sp>
            <p:sp>
              <p:nvSpPr>
                <p:cNvPr id="7" name="流程图: 终止 6"/>
                <p:cNvSpPr/>
                <p:nvPr/>
              </p:nvSpPr>
              <p:spPr>
                <a:xfrm>
                  <a:off x="3288" y="7735"/>
                  <a:ext cx="3703" cy="119"/>
                </a:xfrm>
                <a:prstGeom prst="flowChartTermina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/>
                </a:p>
              </p:txBody>
            </p:sp>
            <p:grpSp>
              <p:nvGrpSpPr>
                <p:cNvPr id="21516" name="组合 7"/>
                <p:cNvGrpSpPr/>
                <p:nvPr/>
              </p:nvGrpSpPr>
              <p:grpSpPr>
                <a:xfrm rot="0">
                  <a:off x="4951" y="6931"/>
                  <a:ext cx="578" cy="566"/>
                  <a:chOff x="13340" y="9527"/>
                  <a:chExt cx="680" cy="680"/>
                </a:xfrm>
              </p:grpSpPr>
              <p:sp>
                <p:nvSpPr>
                  <p:cNvPr id="9" name="椭圆 8"/>
                  <p:cNvSpPr/>
                  <p:nvPr/>
                </p:nvSpPr>
                <p:spPr>
                  <a:xfrm>
                    <a:off x="13340" y="9527"/>
                    <a:ext cx="680" cy="68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 fontAlgn="base"/>
                    <a:endParaRPr lang="zh-CN" altLang="en-US" strike="noStrike" noProof="1"/>
                  </a:p>
                </p:txBody>
              </p:sp>
              <p:sp>
                <p:nvSpPr>
                  <p:cNvPr id="16" name="流程图: 摘录 15"/>
                  <p:cNvSpPr/>
                  <p:nvPr/>
                </p:nvSpPr>
                <p:spPr>
                  <a:xfrm rot="5400000">
                    <a:off x="13546" y="9753"/>
                    <a:ext cx="340" cy="227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 fontAlgn="base"/>
                    <a:endParaRPr lang="zh-CN" altLang="en-US" strike="noStrike" noProof="1"/>
                  </a:p>
                </p:txBody>
              </p:sp>
            </p:grpSp>
          </p:grpSp>
        </p:grpSp>
        <p:sp>
          <p:nvSpPr>
            <p:cNvPr id="28" name="文本框 27"/>
            <p:cNvSpPr txBox="1"/>
            <p:nvPr/>
          </p:nvSpPr>
          <p:spPr>
            <a:xfrm>
              <a:off x="11092" y="5329"/>
              <a:ext cx="293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endParaRPr lang="zh-CN" altLang="en-US" sz="24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5360" y="1143635"/>
            <a:ext cx="10075545" cy="570230"/>
            <a:chOff x="1676" y="1655"/>
            <a:chExt cx="15867" cy="898"/>
          </a:xfrm>
        </p:grpSpPr>
        <p:pic>
          <p:nvPicPr>
            <p:cNvPr id="18" name="图片 17" descr="9"/>
            <p:cNvPicPr>
              <a:picLocks noChangeAspect="1"/>
            </p:cNvPicPr>
            <p:nvPr/>
          </p:nvPicPr>
          <p:blipFill>
            <a:blip r:embed="rId2"/>
            <a:srcRect t="9289" r="40169" b="9736"/>
            <a:stretch>
              <a:fillRect/>
            </a:stretch>
          </p:blipFill>
          <p:spPr>
            <a:xfrm>
              <a:off x="1676" y="1655"/>
              <a:ext cx="15867" cy="898"/>
            </a:xfrm>
            <a:prstGeom prst="rect">
              <a:avLst/>
            </a:prstGeom>
          </p:spPr>
        </p:pic>
        <p:sp>
          <p:nvSpPr>
            <p:cNvPr id="19" name="文本框 78"/>
            <p:cNvSpPr txBox="1"/>
            <p:nvPr/>
          </p:nvSpPr>
          <p:spPr>
            <a:xfrm>
              <a:off x="3660" y="1682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考点清单</a:t>
              </a:r>
              <a:endParaRPr lang="zh-CN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8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28" name="表格 62527"/>
          <p:cNvGraphicFramePr/>
          <p:nvPr/>
        </p:nvGraphicFramePr>
        <p:xfrm>
          <a:off x="572770" y="1254760"/>
          <a:ext cx="11045825" cy="5209540"/>
        </p:xfrm>
        <a:graphic>
          <a:graphicData uri="http://schemas.openxmlformats.org/drawingml/2006/table">
            <a:tbl>
              <a:tblPr/>
              <a:tblGrid>
                <a:gridCol w="3232150"/>
                <a:gridCol w="4157980"/>
                <a:gridCol w="3655695"/>
              </a:tblGrid>
              <a:tr h="6032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放</a:t>
                      </a:r>
                      <a:endParaRPr lang="zh-CN" altLang="en-US" sz="24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读</a:t>
                      </a:r>
                      <a:endParaRPr lang="zh-CN" altLang="en-US" sz="24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记</a:t>
                      </a:r>
                      <a:endParaRPr lang="zh-CN" altLang="en-US" sz="24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030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40000"/>
                        </a:lnSpc>
                        <a:buNone/>
                      </a:pPr>
                      <a:endParaRPr lang="en-US" altLang="zh-CN" sz="24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lnSpc>
                          <a:spcPct val="140000"/>
                        </a:lnSpc>
                        <a:buNone/>
                      </a:pPr>
                      <a:endParaRPr lang="en-US" altLang="zh-CN" sz="24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l">
                        <a:lnSpc>
                          <a:spcPct val="140000"/>
                        </a:lnSpc>
                        <a:buNone/>
                      </a:pPr>
                      <a:endParaRPr lang="en-US" altLang="zh-CN" sz="24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0" dirty="0">
                          <a:latin typeface="+mn-ea"/>
                          <a:ea typeface="+mn-ea"/>
                        </a:rPr>
                        <a:t>①零刻度线对准被测物体的一端，并紧靠被测量的物体</a:t>
                      </a:r>
                      <a:endParaRPr lang="zh-CN" altLang="en-US" sz="2400" b="0" dirty="0">
                        <a:latin typeface="+mn-ea"/>
                        <a:ea typeface="+mn-ea"/>
                      </a:endParaRPr>
                    </a:p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endParaRPr lang="en-US" altLang="zh-CN" sz="2400" b="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lnSpc>
                          <a:spcPct val="140000"/>
                        </a:lnSpc>
                        <a:buNone/>
                      </a:pPr>
                      <a:endParaRPr lang="en-US" altLang="zh-CN" sz="2400" b="0" dirty="0"/>
                    </a:p>
                    <a:p>
                      <a:pPr marL="0" lvl="0" indent="0" algn="l">
                        <a:lnSpc>
                          <a:spcPct val="140000"/>
                        </a:lnSpc>
                        <a:buNone/>
                      </a:pPr>
                      <a:endParaRPr lang="en-US" altLang="zh-CN" sz="2400" b="0" dirty="0"/>
                    </a:p>
                    <a:p>
                      <a:pPr marL="0" lvl="0" indent="0" algn="l">
                        <a:lnSpc>
                          <a:spcPct val="140000"/>
                        </a:lnSpc>
                        <a:buNone/>
                      </a:pPr>
                      <a:endParaRPr lang="en-US" altLang="zh-CN" sz="2400" b="0" dirty="0"/>
                    </a:p>
                    <a:p>
                      <a:pPr marL="0" lvl="0" indent="0"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0" dirty="0"/>
                        <a:t>②</a:t>
                      </a:r>
                      <a:r>
                        <a:rPr lang="zh-CN" altLang="en-US" sz="2400" b="0" dirty="0">
                          <a:latin typeface="+mn-ea"/>
                          <a:ea typeface="+mn-ea"/>
                        </a:rPr>
                        <a:t>读数时，视线正对被测物体末端所对的刻度线，要估读到分度值的下一位，估读位的数字为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en-US" sz="2400" b="0" dirty="0">
                          <a:latin typeface="+mn-ea"/>
                          <a:ea typeface="+mn-ea"/>
                        </a:rPr>
                        <a:t>时，不能省略</a:t>
                      </a:r>
                      <a:r>
                        <a:rPr lang="zh-CN" altLang="en-US" sz="2400" b="0" dirty="0"/>
                        <a:t>。</a:t>
                      </a:r>
                      <a:endParaRPr lang="zh-CN" altLang="en-US" sz="2400" b="0" dirty="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40000"/>
                        </a:lnSpc>
                        <a:buNone/>
                      </a:pPr>
                      <a:endParaRPr lang="en-US" altLang="zh-CN" sz="2400" b="0" dirty="0"/>
                    </a:p>
                    <a:p>
                      <a:pPr marL="0" lvl="0" indent="0" algn="ctr">
                        <a:lnSpc>
                          <a:spcPct val="140000"/>
                        </a:lnSpc>
                        <a:buNone/>
                      </a:pPr>
                      <a:endParaRPr lang="en-US" altLang="zh-CN" sz="2400" b="0" dirty="0"/>
                    </a:p>
                    <a:p>
                      <a:pPr marL="0" lvl="0" indent="0" algn="ctr">
                        <a:lnSpc>
                          <a:spcPct val="140000"/>
                        </a:lnSpc>
                        <a:buNone/>
                      </a:pPr>
                      <a:endParaRPr lang="en-US" altLang="zh-CN" sz="2400" b="0" dirty="0"/>
                    </a:p>
                    <a:p>
                      <a:pPr marL="0" lvl="0" indent="0"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0" dirty="0"/>
                        <a:t>③记录的数值必须注明单位，如图测量的结果是</a:t>
                      </a:r>
                      <a:r>
                        <a:rPr lang="en-US" altLang="zh-CN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_________</a:t>
                      </a:r>
                      <a:r>
                        <a:rPr lang="zh-CN" altLang="en-US" sz="2400" b="0" dirty="0"/>
                        <a:t>。　　　　</a:t>
                      </a:r>
                      <a:endParaRPr lang="zh-CN" altLang="en-US" sz="2400" b="0" dirty="0"/>
                    </a:p>
                    <a:p>
                      <a:pPr marL="0" lvl="0" indent="0" algn="l">
                        <a:lnSpc>
                          <a:spcPct val="150000"/>
                        </a:lnSpc>
                        <a:buNone/>
                      </a:pPr>
                      <a:endParaRPr lang="zh-CN" altLang="en-US" sz="2400" b="0" dirty="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0" dirty="0">
                          <a:latin typeface="+mn-ea"/>
                          <a:ea typeface="+mn-ea"/>
                        </a:rPr>
                        <a:t>初中阶段刻度尺是唯一要求估读的测量仪器</a:t>
                      </a:r>
                      <a:endParaRPr lang="en-US" altLang="zh-CN" sz="2400" b="0" dirty="0">
                        <a:latin typeface="+mn-ea"/>
                        <a:ea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8079792" y="4641253"/>
            <a:ext cx="1088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4.25cm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2770" y="551180"/>
            <a:ext cx="3840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正确使用刻度尺测量长度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2087880"/>
            <a:ext cx="2379345" cy="1441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30" y="2019300"/>
            <a:ext cx="2770505" cy="1576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180" y="2385695"/>
            <a:ext cx="3049905" cy="1116965"/>
          </a:xfrm>
          <a:prstGeom prst="rect">
            <a:avLst/>
          </a:prstGeom>
        </p:spPr>
      </p:pic>
      <p:sp>
        <p:nvSpPr>
          <p:cNvPr id="6" name="流程图: 终止 5">
            <a:hlinkClick r:id="rId4" action="ppaction://hlinksldjump"/>
          </p:cNvPr>
          <p:cNvSpPr/>
          <p:nvPr/>
        </p:nvSpPr>
        <p:spPr>
          <a:xfrm>
            <a:off x="10095100" y="567689"/>
            <a:ext cx="2034540" cy="6115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815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返回思维导图</a:t>
            </a:r>
            <a:endParaRPr lang="zh-CN" altLang="en-US" sz="1815" b="1" noProof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6770" y="1873886"/>
            <a:ext cx="101517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时间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国际单位：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在国际单位制中，时间的单位是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，符号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单位换算：</a:t>
            </a:r>
            <a:r>
              <a:rPr lang="pt-BR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h=______min=__________s,1 s=10</a:t>
            </a:r>
            <a:r>
              <a:rPr lang="pt-BR" altLang="zh-CN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pt-BR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ms</a:t>
            </a:r>
            <a:r>
              <a:rPr lang="zh-CN" altLang="pt-BR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pt-BR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ms=10</a:t>
            </a:r>
            <a:r>
              <a:rPr lang="pt-BR" altLang="zh-CN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pt-BR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μs</a:t>
            </a:r>
            <a:r>
              <a:rPr lang="zh-CN" altLang="pt-BR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72921" y="2503479"/>
            <a:ext cx="15151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秒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8926209" y="2490144"/>
            <a:ext cx="83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9042" y="30438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1524" y="3055478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3.6×10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流程图: 终止 7">
            <a:hlinkClick r:id="rId1" action="ppaction://hlinksldjump"/>
          </p:cNvPr>
          <p:cNvSpPr/>
          <p:nvPr/>
        </p:nvSpPr>
        <p:spPr>
          <a:xfrm>
            <a:off x="9228325" y="5427344"/>
            <a:ext cx="2034540" cy="6115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815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返回思维导图</a:t>
            </a:r>
            <a:endParaRPr lang="zh-CN" altLang="en-US" sz="1815" b="1" noProof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03435" y="900431"/>
            <a:ext cx="101517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误差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测量值与真实值总会有差异，这种差异叫作误差。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误差和错误不同：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15019" y="2658808"/>
          <a:ext cx="10191403" cy="266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735"/>
                <a:gridCol w="4048817"/>
                <a:gridCol w="1673629"/>
                <a:gridCol w="3541222"/>
              </a:tblGrid>
              <a:tr h="64008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引起原因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可否避免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减小或避免的方法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0277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dirty="0"/>
                        <a:t>误</a:t>
                      </a:r>
                      <a:endParaRPr lang="zh-CN" altLang="en-US" sz="24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dirty="0"/>
                        <a:t>差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dirty="0">
                          <a:latin typeface="+mn-ea"/>
                          <a:ea typeface="+mn-ea"/>
                        </a:rPr>
                        <a:t>测量工具不够准确、测量方法不够完善、人为因素等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dirty="0">
                          <a:latin typeface="+mn-ea"/>
                          <a:ea typeface="+mn-ea"/>
                        </a:rPr>
                        <a:t>不可避免，只能减小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dirty="0">
                          <a:latin typeface="+mn-ea"/>
                          <a:ea typeface="+mn-ea"/>
                        </a:rPr>
                        <a:t>多次测量求平均值；选用精密的测量工具；改进测量方法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455">
                <a:tc>
                  <a:txBody>
                    <a:bodyPr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zh-CN" altLang="en-US" sz="2400" dirty="0"/>
                        <a:t>错</a:t>
                      </a:r>
                      <a:endParaRPr lang="zh-CN" altLang="en-US" sz="2400" dirty="0"/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zh-CN" altLang="en-US" sz="2400" dirty="0"/>
                        <a:t>误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dirty="0">
                          <a:latin typeface="+mn-ea"/>
                          <a:ea typeface="+mn-ea"/>
                        </a:rPr>
                        <a:t>不遵守仪器的使用规则，读数、记录结果时出错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dirty="0">
                          <a:latin typeface="+mn-ea"/>
                          <a:ea typeface="+mn-ea"/>
                        </a:rPr>
                        <a:t>可以避免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dirty="0">
                          <a:latin typeface="+mn-ea"/>
                          <a:ea typeface="+mn-ea"/>
                        </a:rPr>
                        <a:t>按照正确的测量方法进行测量、记录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流程图: 终止 6">
            <a:hlinkClick r:id="rId1" action="ppaction://hlinksldjump"/>
          </p:cNvPr>
          <p:cNvSpPr/>
          <p:nvPr/>
        </p:nvSpPr>
        <p:spPr>
          <a:xfrm>
            <a:off x="9208005" y="1179829"/>
            <a:ext cx="2034540" cy="6115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815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返回思维导图</a:t>
            </a:r>
            <a:endParaRPr lang="zh-CN" altLang="en-US" sz="1815" b="1" noProof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92464" y="1166618"/>
            <a:ext cx="10191403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二、机械运动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运动和静止的相对性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机械运动：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一个物体相对于另一个物体的位置随时间的变化，叫做机械运动，通常简称为运动。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参照物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：要判断一个物体是运动的还是静止的，必须先选定一个物体作参照，这个物体叫做参照物。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相对于参照物，物体的位置变化了，我们就说它是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物体的位置没有变化，我们就说它是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23899" y="4571919"/>
            <a:ext cx="15151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运动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94133" y="4545400"/>
            <a:ext cx="79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静止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流程图: 终止 2">
            <a:hlinkClick r:id="rId1" action="ppaction://hlinksldjump"/>
          </p:cNvPr>
          <p:cNvSpPr/>
          <p:nvPr/>
        </p:nvSpPr>
        <p:spPr>
          <a:xfrm>
            <a:off x="9248010" y="5544184"/>
            <a:ext cx="2034540" cy="6115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815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返回思维导图</a:t>
            </a:r>
            <a:endParaRPr lang="zh-CN" altLang="en-US" sz="1815" b="1" noProof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59815" y="2084070"/>
            <a:ext cx="78447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运动和静止是相对的：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选择不同的参照物，对同一物体运动情况的描述就有可能不同。我们通常所说的运动和静止，是以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作为参照物的。如图中以自动扶梯为参照物，乘客是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的，以地面为参照物，乘客是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的。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56" y="2084082"/>
            <a:ext cx="1660854" cy="2040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42323" y="3284355"/>
            <a:ext cx="87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地面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25532" y="38399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静止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4735" y="432787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运动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5445" y="4283075"/>
            <a:ext cx="20116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运行中的自动扶梯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流程图: 终止 11">
            <a:hlinkClick r:id="rId2" action="ppaction://hlinksldjump"/>
          </p:cNvPr>
          <p:cNvSpPr/>
          <p:nvPr/>
        </p:nvSpPr>
        <p:spPr>
          <a:xfrm>
            <a:off x="9263885" y="5339714"/>
            <a:ext cx="2034540" cy="6115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815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返回思维导图</a:t>
            </a:r>
            <a:endParaRPr lang="zh-CN" altLang="en-US" sz="1815" b="1" noProof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3520" y="1310323"/>
            <a:ext cx="10821048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速度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物理意义：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描述物体运动快慢的物理量。                   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定义：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物体通过的路程与通过这段路程所用时间的比值叫做速度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公式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，单位为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_________,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单位为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h;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表示速度，单位为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，在数值上等于物体在单位时间内通过的路程。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单位换算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m/s=________km/h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800661" y="1048646"/>
                <a:ext cx="1515110" cy="5845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zh-CN" alt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60" y="2870200"/>
                <a:ext cx="1922145" cy="709930"/>
              </a:xfrm>
              <a:prstGeom prst="rect">
                <a:avLst/>
              </a:prstGeom>
              <a:blipFill rotWithShape="1">
                <a:blip r:embed="rId1"/>
                <a:stretch>
                  <a:fillRect l="-6024" t="-1042" b="-937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 sz="2400">
                    <a:noFill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en-US" sz="2400">
                  <a:noFill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1800661" y="3601787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路程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00661" y="419714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时间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62344" y="5262755"/>
            <a:ext cx="563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流程图: 终止 3">
            <a:hlinkClick r:id="rId2" action="ppaction://hlinksldjump"/>
          </p:cNvPr>
          <p:cNvSpPr/>
          <p:nvPr/>
        </p:nvSpPr>
        <p:spPr>
          <a:xfrm>
            <a:off x="9248010" y="5544184"/>
            <a:ext cx="2034540" cy="6115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815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返回思维导图</a:t>
            </a:r>
            <a:endParaRPr lang="zh-CN" altLang="en-US" sz="1815" b="1" noProof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0" grpId="2" bldLvl="0" animBg="1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>
          <a:solidFill>
            <a:schemeClr val="accent2">
              <a:lumMod val="60000"/>
              <a:lumOff val="40000"/>
            </a:schemeClr>
          </a:solidFill>
          <a:prstDash val="lgDashDot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1958</Words>
  <Application>WPS 演示</Application>
  <PresentationFormat>宽屏</PresentationFormat>
  <Paragraphs>308</Paragraphs>
  <Slides>11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Times New Roman</vt:lpstr>
      <vt:lpstr>黑体</vt:lpstr>
      <vt:lpstr>Calibri</vt:lpstr>
      <vt:lpstr>楷体</vt:lpstr>
      <vt:lpstr>微软雅黑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例：甲、乙两人进行100m赛跑，结果甲比乙超前10m到达终点．     如果让甲从原起跑线往后退10m起跑，乙仍从原起跑线起跑，     两人都保持原来的速度重新比赛，则比赛结果是（　　）   A．同时到     B．甲先到     C．乙先到     D．不能确定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ye</dc:creator>
  <cp:lastModifiedBy>Lily</cp:lastModifiedBy>
  <cp:revision>80</cp:revision>
  <dcterms:created xsi:type="dcterms:W3CDTF">2019-08-13T03:54:00Z</dcterms:created>
  <dcterms:modified xsi:type="dcterms:W3CDTF">2020-02-18T06:22:39Z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